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096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389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DFTB_ConstHeightSTM_Inorganic_016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29389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942335A-C88B-4E79-A6F5-A51F3DA35344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370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AutoShape 2"/>
          <p:cNvSpPr>
            <a:spLocks noChangeArrowheads="1"/>
          </p:cNvSpPr>
          <p:nvPr/>
        </p:nvSpPr>
        <p:spPr bwMode="auto">
          <a:xfrm>
            <a:off x="3513138" y="3933825"/>
            <a:ext cx="5903912" cy="244792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292867" name="AutoShape 3"/>
          <p:cNvSpPr>
            <a:spLocks noChangeArrowheads="1"/>
          </p:cNvSpPr>
          <p:nvPr/>
        </p:nvSpPr>
        <p:spPr bwMode="auto">
          <a:xfrm>
            <a:off x="3513138" y="981075"/>
            <a:ext cx="5903912" cy="28797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ja-JP"/>
          </a:p>
        </p:txBody>
      </p:sp>
      <p:pic>
        <p:nvPicPr>
          <p:cNvPr id="292868" name="Picture 5" descr="BrSTM_fig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4078288"/>
            <a:ext cx="1652588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2869" name="Group 6"/>
          <p:cNvGrpSpPr>
            <a:grpSpLocks/>
          </p:cNvGrpSpPr>
          <p:nvPr/>
        </p:nvGrpSpPr>
        <p:grpSpPr bwMode="auto">
          <a:xfrm>
            <a:off x="6205538" y="1387475"/>
            <a:ext cx="3035300" cy="1479550"/>
            <a:chOff x="3533" y="918"/>
            <a:chExt cx="1912" cy="932"/>
          </a:xfrm>
        </p:grpSpPr>
        <p:sp>
          <p:nvSpPr>
            <p:cNvPr id="292879" name="Text Box 7"/>
            <p:cNvSpPr txBox="1">
              <a:spLocks noChangeArrowheads="1"/>
            </p:cNvSpPr>
            <p:nvPr/>
          </p:nvSpPr>
          <p:spPr bwMode="auto">
            <a:xfrm>
              <a:off x="3533" y="919"/>
              <a:ext cx="1498" cy="9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シミュレーション結果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高さ一定モード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探針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‐</a:t>
              </a:r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試料間の距離：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探針バイアス：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範囲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:</a:t>
              </a:r>
            </a:p>
          </p:txBody>
        </p:sp>
        <p:sp>
          <p:nvSpPr>
            <p:cNvPr id="292880" name="Text Box 8"/>
            <p:cNvSpPr txBox="1">
              <a:spLocks noChangeArrowheads="1"/>
            </p:cNvSpPr>
            <p:nvPr/>
          </p:nvSpPr>
          <p:spPr bwMode="auto">
            <a:xfrm>
              <a:off x="4137" y="918"/>
              <a:ext cx="1308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eaLnBrk="1" hangingPunct="1"/>
              <a:endParaRPr lang="en-US" altLang="ja-JP">
                <a:solidFill>
                  <a:schemeClr val="tx1"/>
                </a:solidFill>
              </a:endParaRPr>
            </a:p>
            <a:p>
              <a:pPr algn="r" eaLnBrk="1" hangingPunct="1"/>
              <a:endParaRPr lang="en-US" altLang="ja-JP">
                <a:solidFill>
                  <a:schemeClr val="tx1"/>
                </a:solidFill>
              </a:endParaRPr>
            </a:p>
            <a:p>
              <a:pPr algn="r" eaLnBrk="1" hangingPunct="1"/>
              <a:r>
                <a:rPr lang="en-US" altLang="ja-JP">
                  <a:solidFill>
                    <a:schemeClr val="tx1"/>
                  </a:solidFill>
                </a:rPr>
                <a:t>3.0[Å]</a:t>
              </a:r>
            </a:p>
            <a:p>
              <a:pPr algn="r" eaLnBrk="1" hangingPunct="1"/>
              <a:r>
                <a:rPr lang="en-US" altLang="ja-JP">
                  <a:solidFill>
                    <a:schemeClr val="tx1"/>
                  </a:solidFill>
                </a:rPr>
                <a:t>1.0[V]</a:t>
              </a:r>
            </a:p>
            <a:p>
              <a:pPr algn="r" eaLnBrk="1" hangingPunct="1"/>
              <a:r>
                <a:rPr lang="en-US" altLang="ja-JP">
                  <a:solidFill>
                    <a:schemeClr val="tx1"/>
                  </a:solidFill>
                </a:rPr>
                <a:t>23.0[Å] ×23.0[Å]</a:t>
              </a:r>
            </a:p>
          </p:txBody>
        </p:sp>
      </p:grpSp>
      <p:sp>
        <p:nvSpPr>
          <p:cNvPr id="292870" name="Text Box 10"/>
          <p:cNvSpPr txBox="1">
            <a:spLocks noChangeArrowheads="1"/>
          </p:cNvSpPr>
          <p:nvPr/>
        </p:nvSpPr>
        <p:spPr bwMode="auto">
          <a:xfrm>
            <a:off x="4149725" y="5734050"/>
            <a:ext cx="3986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1200" dirty="0">
                <a:solidFill>
                  <a:schemeClr val="tx1"/>
                </a:solidFill>
              </a:rPr>
              <a:t>The structure and corrosion chemistry of bromine on Pt(111)</a:t>
            </a:r>
          </a:p>
          <a:p>
            <a:pPr eaLnBrk="1" hangingPunct="1"/>
            <a:r>
              <a:rPr lang="en-US" altLang="ja-JP" sz="1200" dirty="0">
                <a:solidFill>
                  <a:schemeClr val="tx1"/>
                </a:solidFill>
              </a:rPr>
              <a:t>H. Xu, R. </a:t>
            </a:r>
            <a:r>
              <a:rPr lang="en-US" altLang="ja-JP" sz="1200" dirty="0" err="1">
                <a:solidFill>
                  <a:schemeClr val="tx1"/>
                </a:solidFill>
              </a:rPr>
              <a:t>Yuro</a:t>
            </a:r>
            <a:r>
              <a:rPr lang="en-US" altLang="ja-JP" sz="1200" dirty="0">
                <a:solidFill>
                  <a:schemeClr val="tx1"/>
                </a:solidFill>
              </a:rPr>
              <a:t>, I. Harrison</a:t>
            </a:r>
          </a:p>
          <a:p>
            <a:pPr eaLnBrk="1" hangingPunct="1"/>
            <a:r>
              <a:rPr lang="en-US" altLang="ja-JP" sz="1200" dirty="0">
                <a:solidFill>
                  <a:schemeClr val="tx1"/>
                </a:solidFill>
              </a:rPr>
              <a:t>Surface Science 411 (1998) 303–315</a:t>
            </a:r>
          </a:p>
        </p:txBody>
      </p:sp>
      <p:sp>
        <p:nvSpPr>
          <p:cNvPr id="292871" name="Text Box 11"/>
          <p:cNvSpPr txBox="1">
            <a:spLocks noChangeArrowheads="1"/>
          </p:cNvSpPr>
          <p:nvPr/>
        </p:nvSpPr>
        <p:spPr bwMode="auto">
          <a:xfrm>
            <a:off x="481013" y="3573463"/>
            <a:ext cx="2895600" cy="3698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ja-JP" altLang="en-US" dirty="0">
                <a:solidFill>
                  <a:schemeClr val="tx1"/>
                </a:solidFill>
              </a:rPr>
              <a:t>探針（</a:t>
            </a:r>
            <a:r>
              <a:rPr lang="en-US" altLang="ja-JP" dirty="0">
                <a:solidFill>
                  <a:schemeClr val="tx1"/>
                </a:solidFill>
              </a:rPr>
              <a:t>Si</a:t>
            </a:r>
            <a:r>
              <a:rPr lang="en-US" altLang="ja-JP" baseline="-25000" dirty="0">
                <a:solidFill>
                  <a:schemeClr val="tx1"/>
                </a:solidFill>
              </a:rPr>
              <a:t>4</a:t>
            </a:r>
            <a:r>
              <a:rPr lang="en-US" altLang="ja-JP" dirty="0">
                <a:solidFill>
                  <a:schemeClr val="tx1"/>
                </a:solidFill>
              </a:rPr>
              <a:t>H</a:t>
            </a:r>
            <a:r>
              <a:rPr lang="en-US" altLang="ja-JP" baseline="-25000" dirty="0">
                <a:solidFill>
                  <a:schemeClr val="tx1"/>
                </a:solidFill>
              </a:rPr>
              <a:t>9</a:t>
            </a:r>
            <a:r>
              <a:rPr lang="ja-JP" altLang="en-US" dirty="0">
                <a:solidFill>
                  <a:schemeClr val="tx1"/>
                </a:solidFill>
              </a:rPr>
              <a:t>）と試料（</a:t>
            </a:r>
            <a:r>
              <a:rPr lang="en-US" altLang="ja-JP" dirty="0">
                <a:solidFill>
                  <a:schemeClr val="tx1"/>
                </a:solidFill>
              </a:rPr>
              <a:t>Pt(111)</a:t>
            </a:r>
            <a:r>
              <a:rPr lang="ja-JP" altLang="en-US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292872" name="Picture 13" descr="Ndiv100x100_scan23x23_Pt(111)_d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013" y="1196975"/>
            <a:ext cx="2447925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2873" name="Picture 16" descr="tip-samp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270000"/>
            <a:ext cx="20066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2874" name="Text Box 17"/>
          <p:cNvSpPr txBox="1">
            <a:spLocks noChangeArrowheads="1"/>
          </p:cNvSpPr>
          <p:nvPr/>
        </p:nvSpPr>
        <p:spPr bwMode="auto">
          <a:xfrm>
            <a:off x="684213" y="6315075"/>
            <a:ext cx="2479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ja-JP" altLang="en-US">
                <a:solidFill>
                  <a:schemeClr val="tx1"/>
                </a:solidFill>
              </a:rPr>
              <a:t>実験結果と良く一致した</a:t>
            </a:r>
          </a:p>
        </p:txBody>
      </p:sp>
      <p:grpSp>
        <p:nvGrpSpPr>
          <p:cNvPr id="292875" name="Group 22"/>
          <p:cNvGrpSpPr>
            <a:grpSpLocks/>
          </p:cNvGrpSpPr>
          <p:nvPr/>
        </p:nvGrpSpPr>
        <p:grpSpPr bwMode="auto">
          <a:xfrm>
            <a:off x="5746750" y="4210050"/>
            <a:ext cx="3660775" cy="1465263"/>
            <a:chOff x="3334" y="2652"/>
            <a:chExt cx="2306" cy="923"/>
          </a:xfrm>
        </p:grpSpPr>
        <p:sp>
          <p:nvSpPr>
            <p:cNvPr id="292877" name="Text Box 23"/>
            <p:cNvSpPr txBox="1">
              <a:spLocks noChangeArrowheads="1"/>
            </p:cNvSpPr>
            <p:nvPr/>
          </p:nvSpPr>
          <p:spPr bwMode="auto">
            <a:xfrm>
              <a:off x="3334" y="2652"/>
              <a:ext cx="2268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実験結果</a:t>
              </a:r>
            </a:p>
            <a:p>
              <a:pPr eaLnBrk="1" hangingPunct="1"/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constant current STM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電流値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: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範囲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:</a:t>
              </a:r>
            </a:p>
            <a:p>
              <a:pPr eaLnBrk="1" hangingPunct="1"/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sample bias voltages within ±1 V</a:t>
              </a:r>
            </a:p>
          </p:txBody>
        </p:sp>
        <p:sp>
          <p:nvSpPr>
            <p:cNvPr id="292878" name="Text Box 24"/>
            <p:cNvSpPr txBox="1">
              <a:spLocks noChangeArrowheads="1"/>
            </p:cNvSpPr>
            <p:nvPr/>
          </p:nvSpPr>
          <p:spPr bwMode="auto">
            <a:xfrm>
              <a:off x="4332" y="2652"/>
              <a:ext cx="1308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 eaLnBrk="1" hangingPunct="1"/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r" eaLnBrk="1" hangingPunct="1"/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r" eaLnBrk="1" hangingPunct="1"/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 1.0[nA]</a:t>
              </a:r>
            </a:p>
            <a:p>
              <a:pPr algn="r" eaLnBrk="1" hangingPunct="1"/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23.0[Å] ×23.0[Å]</a:t>
              </a:r>
            </a:p>
          </p:txBody>
        </p:sp>
      </p:grpSp>
      <p:sp>
        <p:nvSpPr>
          <p:cNvPr id="29287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</a:t>
            </a:r>
            <a:r>
              <a:rPr lang="en-US" altLang="ja-JP" dirty="0" err="1" smtClean="0"/>
              <a:t>DFTB】Pt</a:t>
            </a:r>
            <a:r>
              <a:rPr lang="en-US" altLang="ja-JP" dirty="0" smtClean="0"/>
              <a:t>(111)</a:t>
            </a:r>
            <a:r>
              <a:rPr lang="ja-JP" altLang="ja-JP" dirty="0" smtClean="0"/>
              <a:t>表面の</a:t>
            </a:r>
            <a:r>
              <a:rPr lang="en-US" altLang="ja-JP" dirty="0" smtClean="0"/>
              <a:t>constant height STM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107</Words>
  <Application>Microsoft Office PowerPoint</Application>
  <PresentationFormat>A4 210 x 297 mm</PresentationFormat>
  <Paragraphs>27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【DFTB】Pt(111)表面のconstant height 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2016-08-31T05:18:11Z</dcterms:modified>
</cp:coreProperties>
</file>