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5"/>
  </p:notesMasterIdLst>
  <p:handoutMasterIdLst>
    <p:handoutMasterId r:id="rId6"/>
  </p:handoutMasterIdLst>
  <p:sldIdLst>
    <p:sldId id="1090" r:id="rId3"/>
    <p:sldId id="1091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726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267268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2950" indent="-2857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30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002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74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146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718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290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862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384786B-A04D-4448-8A27-3476652724F3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7301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931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DFTB_ConstHeightSTM_Inorganic_013a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DFTB_ConstHeightSTM_Inorganic_013b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DFTB_ConstHeightSTM_Inorganic_013c</a:t>
            </a:r>
            <a:r>
              <a:rPr lang="en-US" altLang="ja-JP" dirty="0" smtClean="0"/>
              <a:t> </a:t>
            </a:r>
          </a:p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DFTB_ConstHeightSTM_Inorganic_013d</a:t>
            </a:r>
            <a:endParaRPr lang="en-US" altLang="ja-JP" dirty="0" smtClean="0"/>
          </a:p>
        </p:txBody>
      </p:sp>
      <p:sp>
        <p:nvSpPr>
          <p:cNvPr id="269316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3" rIns="98984" bIns="49493" anchor="b"/>
          <a:lstStyle>
            <a:lvl1pPr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2950" indent="-28575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30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002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7400" indent="-228600" defTabSz="987425">
              <a:spcBef>
                <a:spcPct val="30000"/>
              </a:spcBef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146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718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290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862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kumimoji="1" sz="9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F7DF229-B644-4AE2-A4EB-ED6FD8B84758}" type="slidenum">
              <a:rPr lang="en-US" altLang="ja-JP" sz="1300">
                <a:ea typeface="ＭＳ Ｐゴシック" panose="020B0600070205080204" pitchFamily="50" charset="-128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ja-JP" sz="130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3320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角丸四角形 27"/>
          <p:cNvSpPr>
            <a:spLocks noChangeArrowheads="1"/>
          </p:cNvSpPr>
          <p:nvPr/>
        </p:nvSpPr>
        <p:spPr bwMode="auto">
          <a:xfrm>
            <a:off x="201613" y="857250"/>
            <a:ext cx="4979987" cy="2195513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6243" name="タイトル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en-US" altLang="ja-JP" dirty="0" smtClean="0"/>
              <a:t> Li-GIC</a:t>
            </a:r>
            <a:r>
              <a:rPr lang="ja-JP" altLang="ja-JP" dirty="0" smtClean="0"/>
              <a:t>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像</a:t>
            </a:r>
            <a:r>
              <a:rPr lang="ja-JP" altLang="ja-JP" dirty="0" smtClean="0"/>
              <a:t>シミュレーション</a:t>
            </a:r>
            <a:endParaRPr lang="ja-JP" altLang="en-US" dirty="0" smtClean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03238" y="654050"/>
            <a:ext cx="4252912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solidFill>
                  <a:schemeClr val="tx1"/>
                </a:solidFill>
                <a:latin typeface="+mn-lt"/>
              </a:rPr>
              <a:t>Li-GIC: Li</a:t>
            </a:r>
            <a:r>
              <a:rPr lang="ja-JP" altLang="en-US" dirty="0">
                <a:solidFill>
                  <a:schemeClr val="tx1"/>
                </a:solidFill>
                <a:latin typeface="+mn-lt"/>
              </a:rPr>
              <a:t>イオンのグラファイト層間化合物</a:t>
            </a:r>
          </a:p>
        </p:txBody>
      </p:sp>
      <p:pic>
        <p:nvPicPr>
          <p:cNvPr id="266245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" t="22533" r="6300" b="10016"/>
          <a:stretch>
            <a:fillRect/>
          </a:stretch>
        </p:blipFill>
        <p:spPr bwMode="auto">
          <a:xfrm>
            <a:off x="792163" y="1108075"/>
            <a:ext cx="3513137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46" name="図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9"/>
          <a:stretch>
            <a:fillRect/>
          </a:stretch>
        </p:blipFill>
        <p:spPr bwMode="auto">
          <a:xfrm>
            <a:off x="187325" y="3500438"/>
            <a:ext cx="4979988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ひし形 8"/>
          <p:cNvSpPr/>
          <p:nvPr/>
        </p:nvSpPr>
        <p:spPr>
          <a:xfrm>
            <a:off x="1285875" y="4929188"/>
            <a:ext cx="1652588" cy="963612"/>
          </a:xfrm>
          <a:prstGeom prst="diamond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266248" name="テキスト ボックス 9"/>
          <p:cNvSpPr txBox="1">
            <a:spLocks noChangeArrowheads="1"/>
          </p:cNvSpPr>
          <p:nvPr/>
        </p:nvSpPr>
        <p:spPr bwMode="auto">
          <a:xfrm>
            <a:off x="84138" y="3132138"/>
            <a:ext cx="15033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>
                <a:solidFill>
                  <a:schemeClr val="tx1"/>
                </a:solidFill>
              </a:rPr>
              <a:t>上から見た図</a:t>
            </a:r>
          </a:p>
        </p:txBody>
      </p:sp>
      <p:pic>
        <p:nvPicPr>
          <p:cNvPr id="266249" name="図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425" y="1649413"/>
            <a:ext cx="34766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1562100" y="6376988"/>
            <a:ext cx="1006475" cy="369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solidFill>
                  <a:schemeClr val="tx1"/>
                </a:solidFill>
                <a:latin typeface="+mn-lt"/>
              </a:rPr>
              <a:t>Unit</a:t>
            </a:r>
            <a:r>
              <a:rPr lang="ja-JP" alt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cell</a:t>
            </a:r>
            <a:endParaRPr lang="ja-JP" altLang="en-US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66251" name="直線コネクタ 13"/>
          <p:cNvCxnSpPr>
            <a:cxnSpLocks noChangeShapeType="1"/>
          </p:cNvCxnSpPr>
          <p:nvPr/>
        </p:nvCxnSpPr>
        <p:spPr bwMode="auto">
          <a:xfrm>
            <a:off x="2000250" y="5827713"/>
            <a:ext cx="0" cy="549275"/>
          </a:xfrm>
          <a:prstGeom prst="line">
            <a:avLst/>
          </a:prstGeom>
          <a:noFill/>
          <a:ln w="57150" algn="ctr">
            <a:solidFill>
              <a:srgbClr val="FFFF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252" name="正方形/長方形 17"/>
          <p:cNvSpPr>
            <a:spLocks noChangeArrowheads="1"/>
          </p:cNvSpPr>
          <p:nvPr/>
        </p:nvSpPr>
        <p:spPr bwMode="auto">
          <a:xfrm>
            <a:off x="898525" y="3644900"/>
            <a:ext cx="2681288" cy="2681288"/>
          </a:xfrm>
          <a:prstGeom prst="rect">
            <a:avLst/>
          </a:prstGeom>
          <a:noFill/>
          <a:ln w="19050" algn="ctr">
            <a:solidFill>
              <a:srgbClr val="CCFF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1" name="テキスト ボックス 14"/>
          <p:cNvSpPr txBox="1">
            <a:spLocks noChangeArrowheads="1"/>
          </p:cNvSpPr>
          <p:nvPr/>
        </p:nvSpPr>
        <p:spPr bwMode="auto">
          <a:xfrm>
            <a:off x="6634163" y="4179888"/>
            <a:ext cx="2597150" cy="1076325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600" dirty="0">
                <a:solidFill>
                  <a:schemeClr val="tx1"/>
                </a:solidFill>
                <a:latin typeface="+mn-lt"/>
              </a:rPr>
              <a:t>探</a:t>
            </a: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針：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sz="1600" dirty="0">
                <a:solidFill>
                  <a:srgbClr val="000000"/>
                </a:solidFill>
                <a:latin typeface="+mn-lt"/>
              </a:rPr>
              <a:t>Si</a:t>
            </a:r>
            <a:r>
              <a:rPr lang="en-US" altLang="ja-JP" sz="1600" baseline="-25000" dirty="0">
                <a:solidFill>
                  <a:srgbClr val="000000"/>
                </a:solidFill>
                <a:latin typeface="+mn-lt"/>
              </a:rPr>
              <a:t>4</a:t>
            </a:r>
            <a:r>
              <a:rPr lang="en-US" altLang="ja-JP" sz="1600" dirty="0">
                <a:solidFill>
                  <a:srgbClr val="000000"/>
                </a:solidFill>
                <a:latin typeface="+mn-lt"/>
              </a:rPr>
              <a:t>H</a:t>
            </a:r>
            <a:r>
              <a:rPr lang="en-US" altLang="ja-JP" sz="1600" baseline="-25000" dirty="0">
                <a:solidFill>
                  <a:srgbClr val="000000"/>
                </a:solidFill>
                <a:latin typeface="+mn-lt"/>
              </a:rPr>
              <a:t>9</a:t>
            </a:r>
            <a:endParaRPr lang="en-US" altLang="ja-JP" sz="1600" baseline="-250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chemeClr val="tx1"/>
                </a:solidFill>
                <a:latin typeface="+mn-lt"/>
              </a:rPr>
              <a:t>試料：</a:t>
            </a:r>
            <a:r>
              <a:rPr lang="en-US" altLang="ja-JP" sz="1600" dirty="0" smtClean="0">
                <a:solidFill>
                  <a:schemeClr val="tx1"/>
                </a:solidFill>
                <a:latin typeface="+mn-lt"/>
              </a:rPr>
              <a:t> Li-GIC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探</a:t>
            </a:r>
            <a:r>
              <a:rPr lang="ja-JP" altLang="en-US" sz="1600" dirty="0">
                <a:solidFill>
                  <a:srgbClr val="000000"/>
                </a:solidFill>
                <a:latin typeface="+mn-lt"/>
              </a:rPr>
              <a:t>針</a:t>
            </a: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高さ</a:t>
            </a:r>
            <a:r>
              <a:rPr lang="ja-JP" altLang="en-US" sz="1600" dirty="0">
                <a:solidFill>
                  <a:srgbClr val="000000"/>
                </a:solidFill>
                <a:latin typeface="+mn-lt"/>
              </a:rPr>
              <a:t>：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 3.0 Å</a:t>
            </a:r>
          </a:p>
          <a:p>
            <a:pPr eaLnBrk="1" hangingPunct="1">
              <a:defRPr/>
            </a:pPr>
            <a:r>
              <a:rPr lang="ja-JP" altLang="en-US" sz="1600" dirty="0" smtClean="0">
                <a:solidFill>
                  <a:srgbClr val="000000"/>
                </a:solidFill>
                <a:latin typeface="+mn-lt"/>
              </a:rPr>
              <a:t>スキャンエリア：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12</a:t>
            </a:r>
            <a:r>
              <a:rPr lang="en-US" altLang="ja-JP" sz="1600" dirty="0" smtClean="0">
                <a:solidFill>
                  <a:srgbClr val="000000"/>
                </a:solidFill>
              </a:rPr>
              <a:t> Å </a:t>
            </a:r>
            <a:r>
              <a:rPr lang="en-US" altLang="ja-JP" sz="1600" dirty="0" smtClean="0">
                <a:solidFill>
                  <a:srgbClr val="000000"/>
                </a:solidFill>
                <a:latin typeface="+mn-lt"/>
              </a:rPr>
              <a:t>x 12 </a:t>
            </a:r>
            <a:r>
              <a:rPr lang="en-US" altLang="ja-JP" sz="1600" dirty="0">
                <a:solidFill>
                  <a:srgbClr val="000000"/>
                </a:solidFill>
              </a:rPr>
              <a:t>Å</a:t>
            </a:r>
            <a:endParaRPr lang="en-US" altLang="ja-JP" sz="16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912813" y="2528888"/>
            <a:ext cx="33004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2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層のグラフェンシート内に 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Li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 原子を配置</a:t>
            </a:r>
            <a:endParaRPr lang="en-US" altLang="ja-JP" sz="14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層間距離 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3.70</a:t>
            </a:r>
            <a:r>
              <a:rPr lang="ja-JP" altLang="en-US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ja-JP" sz="1400" dirty="0">
                <a:solidFill>
                  <a:schemeClr val="tx1"/>
                </a:solidFill>
                <a:latin typeface="+mn-lt"/>
              </a:rPr>
              <a:t>Å</a:t>
            </a:r>
            <a:endParaRPr lang="ja-JP" altLang="en-US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448175" y="4298950"/>
            <a:ext cx="1236663" cy="3698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solidFill>
                  <a:schemeClr val="tx1"/>
                </a:solidFill>
                <a:latin typeface="+mn-lt"/>
              </a:rPr>
              <a:t>Scan area</a:t>
            </a:r>
            <a:endParaRPr lang="ja-JP" altLang="en-US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66256" name="直線コネクタ 23"/>
          <p:cNvCxnSpPr>
            <a:cxnSpLocks noChangeShapeType="1"/>
            <a:endCxn id="23" idx="1"/>
          </p:cNvCxnSpPr>
          <p:nvPr/>
        </p:nvCxnSpPr>
        <p:spPr bwMode="auto">
          <a:xfrm>
            <a:off x="3579813" y="4484688"/>
            <a:ext cx="868362" cy="0"/>
          </a:xfrm>
          <a:prstGeom prst="line">
            <a:avLst/>
          </a:prstGeom>
          <a:noFill/>
          <a:ln w="57150" algn="ctr">
            <a:solidFill>
              <a:srgbClr val="CCFF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257" name="角丸四角形 28"/>
          <p:cNvSpPr>
            <a:spLocks noChangeArrowheads="1"/>
          </p:cNvSpPr>
          <p:nvPr/>
        </p:nvSpPr>
        <p:spPr bwMode="auto">
          <a:xfrm>
            <a:off x="5880100" y="1246188"/>
            <a:ext cx="3897313" cy="4872037"/>
          </a:xfrm>
          <a:prstGeom prst="roundRect">
            <a:avLst>
              <a:gd name="adj" fmla="val 922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32600" y="1042988"/>
            <a:ext cx="1958975" cy="369887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シミュレートモデル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251575" y="5332413"/>
            <a:ext cx="3321050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探針のバイアスをいくつか選び、</a:t>
            </a:r>
            <a:endParaRPr lang="en-US" altLang="ja-JP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</a:rPr>
              <a:t>高さ一定</a:t>
            </a:r>
            <a:r>
              <a:rPr lang="en-US" altLang="ja-JP" dirty="0">
                <a:solidFill>
                  <a:schemeClr val="tx1"/>
                </a:solidFill>
                <a:latin typeface="+mn-lt"/>
              </a:rPr>
              <a:t>STM</a:t>
            </a:r>
            <a:r>
              <a:rPr lang="ja-JP" altLang="en-US" dirty="0">
                <a:solidFill>
                  <a:schemeClr val="tx1"/>
                </a:solidFill>
                <a:latin typeface="+mn-lt"/>
              </a:rPr>
              <a:t>像をシミュレート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タイトル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ja-JP" altLang="ja-JP" dirty="0" smtClean="0"/>
              <a:t>【</a:t>
            </a:r>
            <a:r>
              <a:rPr lang="en-US" altLang="ja-JP" dirty="0" smtClean="0"/>
              <a:t>DFTB</a:t>
            </a:r>
            <a:r>
              <a:rPr lang="ja-JP" altLang="ja-JP" dirty="0" smtClean="0"/>
              <a:t>】</a:t>
            </a:r>
            <a:r>
              <a:rPr lang="en-US" altLang="ja-JP" dirty="0" smtClean="0"/>
              <a:t> Li-GIC</a:t>
            </a:r>
            <a:r>
              <a:rPr lang="ja-JP" altLang="ja-JP" dirty="0" smtClean="0"/>
              <a:t>の</a:t>
            </a:r>
            <a:r>
              <a:rPr lang="en-US" altLang="ja-JP" dirty="0" smtClean="0"/>
              <a:t>STM</a:t>
            </a:r>
            <a:r>
              <a:rPr lang="ja-JP" altLang="en-US" dirty="0" smtClean="0"/>
              <a:t>像</a:t>
            </a:r>
            <a:r>
              <a:rPr lang="ja-JP" altLang="ja-JP" dirty="0" smtClean="0"/>
              <a:t>シミュレーション</a:t>
            </a:r>
            <a:endParaRPr lang="ja-JP" altLang="en-US" dirty="0" smtClean="0"/>
          </a:p>
        </p:txBody>
      </p:sp>
      <p:pic>
        <p:nvPicPr>
          <p:cNvPr id="268291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584200"/>
            <a:ext cx="3840163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292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725" y="587375"/>
            <a:ext cx="3840163" cy="28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293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5" y="3527425"/>
            <a:ext cx="3840163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294" name="図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913" y="3527425"/>
            <a:ext cx="384175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295" name="図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8" r="22083"/>
          <a:stretch>
            <a:fillRect/>
          </a:stretch>
        </p:blipFill>
        <p:spPr bwMode="auto">
          <a:xfrm>
            <a:off x="7137400" y="596900"/>
            <a:ext cx="241935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296" name="図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8" r="22083"/>
          <a:stretch>
            <a:fillRect/>
          </a:stretch>
        </p:blipFill>
        <p:spPr bwMode="auto">
          <a:xfrm>
            <a:off x="2811463" y="581025"/>
            <a:ext cx="241935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297" name="図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8" r="22083"/>
          <a:stretch>
            <a:fillRect/>
          </a:stretch>
        </p:blipFill>
        <p:spPr bwMode="auto">
          <a:xfrm>
            <a:off x="2811463" y="3527425"/>
            <a:ext cx="241935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298" name="図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8" r="22083"/>
          <a:stretch>
            <a:fillRect/>
          </a:stretch>
        </p:blipFill>
        <p:spPr bwMode="auto">
          <a:xfrm>
            <a:off x="7221538" y="3527425"/>
            <a:ext cx="241935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1644650" y="868363"/>
            <a:ext cx="9318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2000" dirty="0">
                <a:solidFill>
                  <a:srgbClr val="FFFF00"/>
                </a:solidFill>
                <a:latin typeface="+mn-lt"/>
              </a:rPr>
              <a:t>+0.1 V</a:t>
            </a:r>
            <a:endParaRPr lang="ja-JP" altLang="en-US" sz="2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2225" y="868363"/>
            <a:ext cx="16859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sz="2000" dirty="0">
                <a:solidFill>
                  <a:schemeClr val="tx1"/>
                </a:solidFill>
                <a:latin typeface="+mn-lt"/>
              </a:rPr>
              <a:t>探針バイアス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929313" y="868363"/>
            <a:ext cx="93186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2000" dirty="0">
                <a:solidFill>
                  <a:srgbClr val="FFFF00"/>
                </a:solidFill>
                <a:latin typeface="+mn-lt"/>
              </a:rPr>
              <a:t>+3.0 V</a:t>
            </a:r>
            <a:endParaRPr lang="ja-JP" altLang="en-US" sz="2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644650" y="3844925"/>
            <a:ext cx="8667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2000" dirty="0">
                <a:solidFill>
                  <a:srgbClr val="FFFF00"/>
                </a:solidFill>
                <a:latin typeface="+mn-lt"/>
              </a:rPr>
              <a:t>-0.1 V</a:t>
            </a:r>
            <a:endParaRPr lang="ja-JP" altLang="en-US" sz="2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929313" y="3844925"/>
            <a:ext cx="86836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2000" dirty="0">
                <a:solidFill>
                  <a:srgbClr val="FFFF00"/>
                </a:solidFill>
                <a:latin typeface="+mn-lt"/>
              </a:rPr>
              <a:t>-3.0 V</a:t>
            </a:r>
            <a:endParaRPr lang="ja-JP" altLang="en-US" sz="2000" dirty="0">
              <a:solidFill>
                <a:srgbClr val="FFFF00"/>
              </a:solidFill>
              <a:latin typeface="+mn-lt"/>
            </a:endParaRPr>
          </a:p>
        </p:txBody>
      </p:sp>
      <p:grpSp>
        <p:nvGrpSpPr>
          <p:cNvPr id="268304" name="グループ化 35"/>
          <p:cNvGrpSpPr>
            <a:grpSpLocks/>
          </p:cNvGrpSpPr>
          <p:nvPr/>
        </p:nvGrpSpPr>
        <p:grpSpPr bwMode="auto">
          <a:xfrm>
            <a:off x="690563" y="2052638"/>
            <a:ext cx="876300" cy="1273175"/>
            <a:chOff x="56320" y="2165549"/>
            <a:chExt cx="877163" cy="1272733"/>
          </a:xfrm>
        </p:grpSpPr>
        <p:sp>
          <p:nvSpPr>
            <p:cNvPr id="33" name="テキスト ボックス 32"/>
            <p:cNvSpPr txBox="1"/>
            <p:nvPr/>
          </p:nvSpPr>
          <p:spPr>
            <a:xfrm>
              <a:off x="56320" y="2165549"/>
              <a:ext cx="877163" cy="3697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電流値</a:t>
              </a:r>
            </a:p>
          </p:txBody>
        </p:sp>
        <p:cxnSp>
          <p:nvCxnSpPr>
            <p:cNvPr id="268313" name="直線矢印コネクタ 19"/>
            <p:cNvCxnSpPr>
              <a:cxnSpLocks noChangeShapeType="1"/>
            </p:cNvCxnSpPr>
            <p:nvPr/>
          </p:nvCxnSpPr>
          <p:spPr bwMode="auto">
            <a:xfrm flipV="1">
              <a:off x="848430" y="2636890"/>
              <a:ext cx="0" cy="715453"/>
            </a:xfrm>
            <a:prstGeom prst="straightConnector1">
              <a:avLst/>
            </a:prstGeom>
            <a:noFill/>
            <a:ln w="5715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" name="テキスト ボックス 33"/>
            <p:cNvSpPr txBox="1"/>
            <p:nvPr/>
          </p:nvSpPr>
          <p:spPr>
            <a:xfrm>
              <a:off x="396380" y="2544829"/>
              <a:ext cx="414745" cy="36817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強</a:t>
              </a:r>
            </a:p>
          </p:txBody>
        </p:sp>
        <p:sp>
          <p:nvSpPr>
            <p:cNvPr id="35" name="テキスト ボックス 34"/>
            <p:cNvSpPr txBox="1"/>
            <p:nvPr/>
          </p:nvSpPr>
          <p:spPr>
            <a:xfrm>
              <a:off x="396380" y="3068522"/>
              <a:ext cx="414745" cy="36976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弱</a:t>
              </a:r>
            </a:p>
          </p:txBody>
        </p:sp>
      </p:grpSp>
      <p:grpSp>
        <p:nvGrpSpPr>
          <p:cNvPr id="268305" name="グループ化 36"/>
          <p:cNvGrpSpPr>
            <a:grpSpLocks/>
          </p:cNvGrpSpPr>
          <p:nvPr/>
        </p:nvGrpSpPr>
        <p:grpSpPr bwMode="auto">
          <a:xfrm>
            <a:off x="690563" y="5035550"/>
            <a:ext cx="876300" cy="1273175"/>
            <a:chOff x="56320" y="2165549"/>
            <a:chExt cx="877163" cy="1272733"/>
          </a:xfrm>
        </p:grpSpPr>
        <p:sp>
          <p:nvSpPr>
            <p:cNvPr id="38" name="テキスト ボックス 37"/>
            <p:cNvSpPr txBox="1"/>
            <p:nvPr/>
          </p:nvSpPr>
          <p:spPr>
            <a:xfrm>
              <a:off x="56320" y="2165549"/>
              <a:ext cx="877163" cy="36976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電流値</a:t>
              </a:r>
            </a:p>
          </p:txBody>
        </p:sp>
        <p:cxnSp>
          <p:nvCxnSpPr>
            <p:cNvPr id="268309" name="直線矢印コネクタ 38"/>
            <p:cNvCxnSpPr>
              <a:cxnSpLocks noChangeShapeType="1"/>
            </p:cNvCxnSpPr>
            <p:nvPr/>
          </p:nvCxnSpPr>
          <p:spPr bwMode="auto">
            <a:xfrm flipV="1">
              <a:off x="848430" y="2636890"/>
              <a:ext cx="0" cy="715453"/>
            </a:xfrm>
            <a:prstGeom prst="straightConnector1">
              <a:avLst/>
            </a:prstGeom>
            <a:noFill/>
            <a:ln w="5715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テキスト ボックス 39"/>
            <p:cNvSpPr txBox="1"/>
            <p:nvPr/>
          </p:nvSpPr>
          <p:spPr>
            <a:xfrm>
              <a:off x="396380" y="2544830"/>
              <a:ext cx="414745" cy="36817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強</a:t>
              </a:r>
            </a:p>
          </p:txBody>
        </p:sp>
        <p:sp>
          <p:nvSpPr>
            <p:cNvPr id="41" name="テキスト ボックス 40"/>
            <p:cNvSpPr txBox="1"/>
            <p:nvPr/>
          </p:nvSpPr>
          <p:spPr>
            <a:xfrm>
              <a:off x="396380" y="3068523"/>
              <a:ext cx="414745" cy="3697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ja-JP" altLang="en-US" dirty="0">
                  <a:solidFill>
                    <a:schemeClr val="tx1"/>
                  </a:solidFill>
                  <a:latin typeface="+mn-lt"/>
                </a:rPr>
                <a:t>弱</a:t>
              </a:r>
            </a:p>
          </p:txBody>
        </p:sp>
      </p:grpSp>
      <p:sp>
        <p:nvSpPr>
          <p:cNvPr id="42" name="テキスト ボックス 41"/>
          <p:cNvSpPr txBox="1"/>
          <p:nvPr/>
        </p:nvSpPr>
        <p:spPr>
          <a:xfrm>
            <a:off x="22225" y="3844925"/>
            <a:ext cx="16859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sz="2000" dirty="0">
                <a:solidFill>
                  <a:schemeClr val="tx1"/>
                </a:solidFill>
                <a:latin typeface="+mn-lt"/>
              </a:rPr>
              <a:t>探針バイアス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1651000" y="6457950"/>
            <a:ext cx="77660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sz="2000" dirty="0">
                <a:solidFill>
                  <a:schemeClr val="tx1"/>
                </a:solidFill>
                <a:latin typeface="+mn-lt"/>
              </a:rPr>
              <a:t>表面から</a:t>
            </a:r>
            <a:r>
              <a:rPr lang="en-US" altLang="ja-JP" sz="2000" dirty="0">
                <a:solidFill>
                  <a:schemeClr val="tx1"/>
                </a:solidFill>
                <a:latin typeface="+mn-lt"/>
              </a:rPr>
              <a:t>2</a:t>
            </a:r>
            <a:r>
              <a:rPr lang="ja-JP" altLang="en-US" sz="2000" dirty="0">
                <a:solidFill>
                  <a:schemeClr val="tx1"/>
                </a:solidFill>
                <a:latin typeface="+mn-lt"/>
              </a:rPr>
              <a:t>層目にある</a:t>
            </a:r>
            <a:r>
              <a:rPr lang="en-US" altLang="ja-JP" sz="2000" dirty="0">
                <a:solidFill>
                  <a:schemeClr val="tx1"/>
                </a:solidFill>
                <a:latin typeface="+mn-lt"/>
              </a:rPr>
              <a:t>Li</a:t>
            </a:r>
            <a:r>
              <a:rPr lang="ja-JP" altLang="en-US" sz="2000" dirty="0">
                <a:solidFill>
                  <a:schemeClr val="tx1"/>
                </a:solidFill>
                <a:latin typeface="+mn-lt"/>
              </a:rPr>
              <a:t>原子の位置を敏感に反映した</a:t>
            </a:r>
            <a:r>
              <a:rPr lang="en-US" altLang="ja-JP" sz="2000" dirty="0">
                <a:solidFill>
                  <a:schemeClr val="tx1"/>
                </a:solidFill>
                <a:latin typeface="+mn-lt"/>
              </a:rPr>
              <a:t>STM</a:t>
            </a:r>
            <a:r>
              <a:rPr lang="ja-JP" altLang="en-US" sz="2000" dirty="0">
                <a:solidFill>
                  <a:schemeClr val="tx1"/>
                </a:solidFill>
                <a:latin typeface="+mn-lt"/>
              </a:rPr>
              <a:t>像となった。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14814</TotalTime>
  <Words>130</Words>
  <Application>Microsoft Office PowerPoint</Application>
  <PresentationFormat>A4 210 x 297 mm</PresentationFormat>
  <Paragraphs>34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デザインの設定</vt:lpstr>
      <vt:lpstr>1_標準デザイン</vt:lpstr>
      <vt:lpstr>【DFTB】 Li-GICのSTM像シミュレーション</vt:lpstr>
      <vt:lpstr>【DFTB】 Li-GICのSTM像シミュレーション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1027</cp:revision>
  <dcterms:created xsi:type="dcterms:W3CDTF">2014-03-31T02:49:52Z</dcterms:created>
  <dcterms:modified xsi:type="dcterms:W3CDTF">2016-09-05T01:37:16Z</dcterms:modified>
</cp:coreProperties>
</file>