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4"/>
  </p:notesMasterIdLst>
  <p:handoutMasterIdLst>
    <p:handoutMasterId r:id="rId5"/>
  </p:handoutMasterIdLst>
  <p:sldIdLst>
    <p:sldId id="1092" r:id="rId3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8" autoAdjust="0"/>
    <p:restoredTop sz="86401" autoAdjust="0"/>
  </p:normalViewPr>
  <p:slideViewPr>
    <p:cSldViewPr>
      <p:cViewPr varScale="1">
        <p:scale>
          <a:sx n="100" d="100"/>
          <a:sy n="100" d="100"/>
        </p:scale>
        <p:origin x="-1692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1363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DFTB_ConstHeightSTM_Inorganic_014a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DFTB_ConstHeightSTM_Inorganic_014b</a:t>
            </a:r>
            <a:r>
              <a:rPr lang="en-US" altLang="ja-JP" smtClean="0"/>
              <a:t> </a:t>
            </a:r>
            <a:endParaRPr lang="en-US" altLang="ja-JP" dirty="0" smtClean="0"/>
          </a:p>
        </p:txBody>
      </p:sp>
      <p:sp>
        <p:nvSpPr>
          <p:cNvPr id="271364" name="スライド番号プレースホルダー 3"/>
          <p:cNvSpPr txBox="1">
            <a:spLocks noGrp="1"/>
          </p:cNvSpPr>
          <p:nvPr/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84" tIns="49493" rIns="98984" bIns="49493" anchor="b"/>
          <a:lstStyle>
            <a:lvl1pPr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42950" indent="-285750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143000" indent="-228600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600200" indent="-228600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2057400" indent="-228600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5146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9718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4290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8862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6D54FC2-5EF4-4E97-AD91-35A969AE190F}" type="slidenum">
              <a:rPr lang="en-US" altLang="ja-JP" sz="1300"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US" altLang="ja-JP" sz="1300"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3291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タイトル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ja-JP" altLang="ja-JP" dirty="0" smtClean="0"/>
              <a:t>【</a:t>
            </a:r>
            <a:r>
              <a:rPr lang="en-US" altLang="ja-JP" dirty="0" smtClean="0"/>
              <a:t>DFTB</a:t>
            </a:r>
            <a:r>
              <a:rPr lang="ja-JP" altLang="ja-JP" dirty="0" smtClean="0"/>
              <a:t>】</a:t>
            </a:r>
            <a:r>
              <a:rPr lang="en-US" altLang="ja-JP" dirty="0" smtClean="0"/>
              <a:t> </a:t>
            </a:r>
            <a:r>
              <a:rPr lang="ja-JP" altLang="en-US" dirty="0"/>
              <a:t>グラフェンシート</a:t>
            </a:r>
            <a:r>
              <a:rPr lang="ja-JP" altLang="ja-JP" dirty="0" smtClean="0"/>
              <a:t>の</a:t>
            </a:r>
            <a:r>
              <a:rPr lang="en-US" altLang="ja-JP" dirty="0" smtClean="0"/>
              <a:t>STM</a:t>
            </a:r>
            <a:r>
              <a:rPr lang="ja-JP" altLang="en-US" dirty="0" smtClean="0"/>
              <a:t>像</a:t>
            </a:r>
            <a:r>
              <a:rPr lang="ja-JP" altLang="ja-JP" dirty="0" smtClean="0"/>
              <a:t>シミュレーション</a:t>
            </a:r>
            <a:endParaRPr lang="ja-JP" altLang="en-US" dirty="0" smtClean="0"/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454025" y="596900"/>
            <a:ext cx="210506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ja-JP" altLang="en-US" dirty="0" smtClean="0">
                <a:solidFill>
                  <a:schemeClr val="tx1"/>
                </a:solidFill>
                <a:latin typeface="+mn-lt"/>
              </a:rPr>
              <a:t>グラフェンシートの</a:t>
            </a:r>
            <a:endParaRPr lang="en-US" altLang="ja-JP" dirty="0">
              <a:solidFill>
                <a:schemeClr val="tx1"/>
              </a:solidFill>
              <a:latin typeface="+mn-lt"/>
            </a:endParaRPr>
          </a:p>
          <a:p>
            <a:pPr eaLnBrk="1" hangingPunct="1">
              <a:defRPr/>
            </a:pPr>
            <a:r>
              <a:rPr lang="en-US" altLang="ja-JP" dirty="0" smtClean="0">
                <a:solidFill>
                  <a:schemeClr val="tx1"/>
                </a:solidFill>
                <a:latin typeface="+mn-lt"/>
              </a:rPr>
              <a:t>STM</a:t>
            </a:r>
            <a:r>
              <a:rPr lang="ja-JP" altLang="en-US" dirty="0">
                <a:solidFill>
                  <a:schemeClr val="tx1"/>
                </a:solidFill>
                <a:latin typeface="+mn-lt"/>
              </a:rPr>
              <a:t>像を計算した。</a:t>
            </a:r>
          </a:p>
        </p:txBody>
      </p:sp>
      <p:grpSp>
        <p:nvGrpSpPr>
          <p:cNvPr id="270340" name="グループ化 13"/>
          <p:cNvGrpSpPr>
            <a:grpSpLocks/>
          </p:cNvGrpSpPr>
          <p:nvPr/>
        </p:nvGrpSpPr>
        <p:grpSpPr bwMode="auto">
          <a:xfrm>
            <a:off x="441325" y="1225550"/>
            <a:ext cx="3924300" cy="5075238"/>
            <a:chOff x="5879616" y="1302076"/>
            <a:chExt cx="3923199" cy="5075124"/>
          </a:xfrm>
        </p:grpSpPr>
        <p:sp>
          <p:nvSpPr>
            <p:cNvPr id="47" name="テキスト ボックス 14"/>
            <p:cNvSpPr txBox="1">
              <a:spLocks noChangeArrowheads="1"/>
            </p:cNvSpPr>
            <p:nvPr/>
          </p:nvSpPr>
          <p:spPr bwMode="auto">
            <a:xfrm>
              <a:off x="6527134" y="4280159"/>
              <a:ext cx="2655143" cy="1322358"/>
            </a:xfrm>
            <a:prstGeom prst="rect">
              <a:avLst/>
            </a:prstGeom>
            <a:solidFill>
              <a:srgbClr val="FFFFCC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defRPr/>
              </a:pPr>
              <a:r>
                <a:rPr lang="ja-JP" altLang="en-US" sz="1600" dirty="0">
                  <a:solidFill>
                    <a:schemeClr val="tx1"/>
                  </a:solidFill>
                  <a:latin typeface="+mn-lt"/>
                </a:rPr>
                <a:t>探</a:t>
              </a:r>
              <a:r>
                <a:rPr lang="ja-JP" altLang="en-US" sz="1600" dirty="0" smtClean="0">
                  <a:solidFill>
                    <a:schemeClr val="tx1"/>
                  </a:solidFill>
                  <a:latin typeface="+mn-lt"/>
                </a:rPr>
                <a:t>針：</a:t>
              </a:r>
              <a:r>
                <a:rPr lang="en-US" altLang="ja-JP" sz="1600" dirty="0" smtClean="0">
                  <a:solidFill>
                    <a:schemeClr val="tx1"/>
                  </a:solidFill>
                  <a:latin typeface="+mn-lt"/>
                </a:rPr>
                <a:t> </a:t>
              </a:r>
              <a:r>
                <a:rPr lang="en-US" altLang="ja-JP" sz="1600" dirty="0">
                  <a:solidFill>
                    <a:srgbClr val="000000"/>
                  </a:solidFill>
                  <a:latin typeface="+mn-lt"/>
                </a:rPr>
                <a:t>Si</a:t>
              </a:r>
              <a:r>
                <a:rPr lang="en-US" altLang="ja-JP" sz="1600" baseline="-25000" dirty="0">
                  <a:solidFill>
                    <a:srgbClr val="000000"/>
                  </a:solidFill>
                  <a:latin typeface="+mn-lt"/>
                </a:rPr>
                <a:t>4</a:t>
              </a:r>
              <a:r>
                <a:rPr lang="en-US" altLang="ja-JP" sz="1600" dirty="0">
                  <a:solidFill>
                    <a:srgbClr val="000000"/>
                  </a:solidFill>
                  <a:latin typeface="+mn-lt"/>
                </a:rPr>
                <a:t>H</a:t>
              </a:r>
              <a:r>
                <a:rPr lang="en-US" altLang="ja-JP" sz="1600" baseline="-25000" dirty="0">
                  <a:solidFill>
                    <a:srgbClr val="000000"/>
                  </a:solidFill>
                  <a:latin typeface="+mn-lt"/>
                </a:rPr>
                <a:t>9</a:t>
              </a:r>
              <a:endParaRPr lang="en-US" altLang="ja-JP" sz="1600" baseline="-25000" dirty="0">
                <a:solidFill>
                  <a:schemeClr val="tx1"/>
                </a:solidFill>
                <a:latin typeface="+mn-lt"/>
              </a:endParaRPr>
            </a:p>
            <a:p>
              <a:pPr eaLnBrk="1" hangingPunct="1">
                <a:defRPr/>
              </a:pPr>
              <a:r>
                <a:rPr lang="ja-JP" altLang="en-US" sz="1600" dirty="0" smtClean="0">
                  <a:solidFill>
                    <a:schemeClr val="tx1"/>
                  </a:solidFill>
                  <a:latin typeface="+mn-lt"/>
                </a:rPr>
                <a:t>試料：</a:t>
              </a:r>
              <a:r>
                <a:rPr lang="en-US" altLang="ja-JP" sz="1600" dirty="0" smtClean="0">
                  <a:solidFill>
                    <a:schemeClr val="tx1"/>
                  </a:solidFill>
                  <a:latin typeface="+mn-lt"/>
                </a:rPr>
                <a:t> 2 graphene sheets</a:t>
              </a:r>
            </a:p>
            <a:p>
              <a:pPr eaLnBrk="1" hangingPunct="1">
                <a:defRPr/>
              </a:pPr>
              <a:r>
                <a:rPr lang="ja-JP" altLang="en-US" sz="1600" dirty="0" smtClean="0">
                  <a:solidFill>
                    <a:schemeClr val="tx1"/>
                  </a:solidFill>
                  <a:latin typeface="+mn-lt"/>
                </a:rPr>
                <a:t>層間距離： </a:t>
              </a:r>
              <a:r>
                <a:rPr lang="en-US" altLang="ja-JP" sz="1600" dirty="0" smtClean="0">
                  <a:solidFill>
                    <a:schemeClr val="tx1"/>
                  </a:solidFill>
                  <a:latin typeface="+mn-lt"/>
                </a:rPr>
                <a:t>3.34 </a:t>
              </a:r>
              <a:r>
                <a:rPr lang="en-US" altLang="ja-JP" sz="1600" dirty="0">
                  <a:solidFill>
                    <a:srgbClr val="000000"/>
                  </a:solidFill>
                  <a:latin typeface="+mn-lt"/>
                </a:rPr>
                <a:t>Å</a:t>
              </a:r>
              <a:endParaRPr lang="en-US" altLang="ja-JP" sz="1600" dirty="0" smtClean="0">
                <a:solidFill>
                  <a:schemeClr val="tx1"/>
                </a:solidFill>
                <a:latin typeface="+mn-lt"/>
              </a:endParaRPr>
            </a:p>
            <a:p>
              <a:pPr eaLnBrk="1" hangingPunct="1">
                <a:defRPr/>
              </a:pPr>
              <a:r>
                <a:rPr lang="ja-JP" altLang="en-US" sz="1600" dirty="0" smtClean="0">
                  <a:solidFill>
                    <a:srgbClr val="000000"/>
                  </a:solidFill>
                  <a:latin typeface="+mn-lt"/>
                </a:rPr>
                <a:t>探</a:t>
              </a:r>
              <a:r>
                <a:rPr lang="ja-JP" altLang="en-US" sz="1600" dirty="0">
                  <a:solidFill>
                    <a:srgbClr val="000000"/>
                  </a:solidFill>
                  <a:latin typeface="+mn-lt"/>
                </a:rPr>
                <a:t>針</a:t>
              </a:r>
              <a:r>
                <a:rPr lang="ja-JP" altLang="en-US" sz="1600" dirty="0" smtClean="0">
                  <a:solidFill>
                    <a:srgbClr val="000000"/>
                  </a:solidFill>
                  <a:latin typeface="+mn-lt"/>
                </a:rPr>
                <a:t>高さ</a:t>
              </a:r>
              <a:r>
                <a:rPr lang="ja-JP" altLang="en-US" sz="1600" dirty="0">
                  <a:solidFill>
                    <a:srgbClr val="000000"/>
                  </a:solidFill>
                  <a:latin typeface="+mn-lt"/>
                </a:rPr>
                <a:t>：</a:t>
              </a:r>
              <a:r>
                <a:rPr lang="en-US" altLang="ja-JP" sz="1600" dirty="0" smtClean="0">
                  <a:solidFill>
                    <a:srgbClr val="000000"/>
                  </a:solidFill>
                  <a:latin typeface="+mn-lt"/>
                </a:rPr>
                <a:t> 3.0 Å</a:t>
              </a:r>
            </a:p>
            <a:p>
              <a:pPr eaLnBrk="1" hangingPunct="1">
                <a:defRPr/>
              </a:pPr>
              <a:r>
                <a:rPr lang="ja-JP" altLang="en-US" sz="1600" dirty="0" smtClean="0">
                  <a:solidFill>
                    <a:srgbClr val="000000"/>
                  </a:solidFill>
                  <a:latin typeface="+mn-lt"/>
                </a:rPr>
                <a:t>スキャンエリア： </a:t>
              </a:r>
              <a:r>
                <a:rPr lang="en-US" altLang="ja-JP" sz="1600" dirty="0" smtClean="0">
                  <a:solidFill>
                    <a:srgbClr val="000000"/>
                  </a:solidFill>
                  <a:latin typeface="+mn-lt"/>
                </a:rPr>
                <a:t>12 Å x 12 </a:t>
              </a:r>
              <a:r>
                <a:rPr lang="en-US" altLang="ja-JP" sz="1600" dirty="0">
                  <a:solidFill>
                    <a:srgbClr val="000000"/>
                  </a:solidFill>
                  <a:latin typeface="+mn-lt"/>
                </a:rPr>
                <a:t>Å</a:t>
              </a:r>
            </a:p>
          </p:txBody>
        </p:sp>
        <p:sp>
          <p:nvSpPr>
            <p:cNvPr id="270361" name="角丸四角形 47"/>
            <p:cNvSpPr>
              <a:spLocks noChangeArrowheads="1"/>
            </p:cNvSpPr>
            <p:nvPr/>
          </p:nvSpPr>
          <p:spPr bwMode="auto">
            <a:xfrm>
              <a:off x="5879616" y="1504775"/>
              <a:ext cx="3898054" cy="4872425"/>
            </a:xfrm>
            <a:prstGeom prst="roundRect">
              <a:avLst>
                <a:gd name="adj" fmla="val 9222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4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9" name="テキスト ボックス 48"/>
            <p:cNvSpPr txBox="1"/>
            <p:nvPr/>
          </p:nvSpPr>
          <p:spPr>
            <a:xfrm>
              <a:off x="6833436" y="1302076"/>
              <a:ext cx="1958425" cy="369880"/>
            </a:xfrm>
            <a:prstGeom prst="rect">
              <a:avLst/>
            </a:prstGeom>
            <a:solidFill>
              <a:srgbClr val="EAF4D6"/>
            </a:solidFill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ja-JP" altLang="en-US" dirty="0">
                  <a:solidFill>
                    <a:schemeClr val="tx1"/>
                  </a:solidFill>
                  <a:latin typeface="+mn-lt"/>
                </a:rPr>
                <a:t>シミュレートモデル</a:t>
              </a:r>
            </a:p>
          </p:txBody>
        </p:sp>
        <p:sp>
          <p:nvSpPr>
            <p:cNvPr id="50" name="テキスト ボックス 49"/>
            <p:cNvSpPr txBox="1"/>
            <p:nvPr/>
          </p:nvSpPr>
          <p:spPr>
            <a:xfrm>
              <a:off x="6250987" y="5708877"/>
              <a:ext cx="3551828" cy="64609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ja-JP" altLang="en-US" dirty="0">
                  <a:solidFill>
                    <a:schemeClr val="tx1"/>
                  </a:solidFill>
                  <a:latin typeface="+mn-lt"/>
                </a:rPr>
                <a:t>探</a:t>
              </a:r>
              <a:r>
                <a:rPr lang="ja-JP" altLang="en-US" dirty="0">
                  <a:solidFill>
                    <a:schemeClr val="tx1"/>
                  </a:solidFill>
                </a:rPr>
                <a:t>探針のバイアスをいくつか選び、</a:t>
              </a:r>
              <a:endParaRPr lang="en-US" altLang="ja-JP" dirty="0">
                <a:solidFill>
                  <a:schemeClr val="tx1"/>
                </a:solidFill>
              </a:endParaRPr>
            </a:p>
            <a:p>
              <a:pPr eaLnBrk="1" hangingPunct="1">
                <a:defRPr/>
              </a:pPr>
              <a:r>
                <a:rPr lang="ja-JP" altLang="en-US" dirty="0">
                  <a:solidFill>
                    <a:schemeClr val="tx1"/>
                  </a:solidFill>
                </a:rPr>
                <a:t>高さ一定</a:t>
              </a:r>
              <a:r>
                <a:rPr lang="en-US" altLang="ja-JP" dirty="0">
                  <a:solidFill>
                    <a:schemeClr val="tx1"/>
                  </a:solidFill>
                </a:rPr>
                <a:t>STM</a:t>
              </a:r>
              <a:r>
                <a:rPr lang="ja-JP" altLang="en-US" dirty="0">
                  <a:solidFill>
                    <a:schemeClr val="tx1"/>
                  </a:solidFill>
                </a:rPr>
                <a:t>像をシミュレート</a:t>
              </a:r>
            </a:p>
          </p:txBody>
        </p:sp>
        <p:pic>
          <p:nvPicPr>
            <p:cNvPr id="270364" name="図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2752" y="1805277"/>
              <a:ext cx="3471782" cy="2363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0341" name="グループ化 14"/>
          <p:cNvGrpSpPr>
            <a:grpSpLocks/>
          </p:cNvGrpSpPr>
          <p:nvPr/>
        </p:nvGrpSpPr>
        <p:grpSpPr bwMode="auto">
          <a:xfrm>
            <a:off x="4711700" y="549275"/>
            <a:ext cx="4954588" cy="5746750"/>
            <a:chOff x="581128" y="1005930"/>
            <a:chExt cx="4954667" cy="5747955"/>
          </a:xfrm>
        </p:grpSpPr>
        <p:pic>
          <p:nvPicPr>
            <p:cNvPr id="270343" name="図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5536" y="1005930"/>
              <a:ext cx="3840259" cy="280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0344" name="図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2233"/>
            <a:stretch>
              <a:fillRect/>
            </a:stretch>
          </p:blipFill>
          <p:spPr bwMode="auto">
            <a:xfrm>
              <a:off x="2868586" y="1142291"/>
              <a:ext cx="2431200" cy="2425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" name="テキスト ボックス 42"/>
            <p:cNvSpPr txBox="1"/>
            <p:nvPr/>
          </p:nvSpPr>
          <p:spPr>
            <a:xfrm>
              <a:off x="1778122" y="1221875"/>
              <a:ext cx="931878" cy="40013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ja-JP" sz="2000" dirty="0">
                  <a:solidFill>
                    <a:srgbClr val="FFFF00"/>
                  </a:solidFill>
                  <a:latin typeface="+mn-lt"/>
                </a:rPr>
                <a:t>+2.0 V</a:t>
              </a:r>
              <a:endParaRPr lang="ja-JP" altLang="en-US" sz="2000" dirty="0">
                <a:solidFill>
                  <a:srgbClr val="FFFF00"/>
                </a:solidFill>
                <a:latin typeface="+mn-lt"/>
              </a:endParaRPr>
            </a:p>
          </p:txBody>
        </p:sp>
        <p:pic>
          <p:nvPicPr>
            <p:cNvPr id="270346" name="図 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2465" y="3949485"/>
              <a:ext cx="3840259" cy="280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" name="テキスト ボックス 43"/>
            <p:cNvSpPr txBox="1"/>
            <p:nvPr/>
          </p:nvSpPr>
          <p:spPr>
            <a:xfrm>
              <a:off x="1778122" y="4262576"/>
              <a:ext cx="868377" cy="40013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ja-JP" sz="2000" dirty="0">
                  <a:solidFill>
                    <a:srgbClr val="FFFF00"/>
                  </a:solidFill>
                  <a:latin typeface="+mn-lt"/>
                </a:rPr>
                <a:t>-2.0 V</a:t>
              </a:r>
              <a:endParaRPr lang="ja-JP" altLang="en-US" sz="2000" dirty="0">
                <a:solidFill>
                  <a:srgbClr val="FFFF00"/>
                </a:solidFill>
                <a:latin typeface="+mn-lt"/>
              </a:endParaRPr>
            </a:p>
          </p:txBody>
        </p:sp>
        <p:pic>
          <p:nvPicPr>
            <p:cNvPr id="270348" name="図 4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2233"/>
            <a:stretch>
              <a:fillRect/>
            </a:stretch>
          </p:blipFill>
          <p:spPr bwMode="auto">
            <a:xfrm>
              <a:off x="2838635" y="4068548"/>
              <a:ext cx="2431200" cy="2425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" name="テキスト ボックス 52"/>
            <p:cNvSpPr txBox="1"/>
            <p:nvPr/>
          </p:nvSpPr>
          <p:spPr>
            <a:xfrm>
              <a:off x="581128" y="1098024"/>
              <a:ext cx="1114443" cy="7065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ja-JP" altLang="en-US" sz="2000" dirty="0">
                  <a:solidFill>
                    <a:schemeClr val="tx1"/>
                  </a:solidFill>
                  <a:latin typeface="+mn-lt"/>
                </a:rPr>
                <a:t>探針</a:t>
              </a:r>
              <a:endParaRPr lang="en-US" altLang="ja-JP" sz="2000" dirty="0">
                <a:solidFill>
                  <a:schemeClr val="tx1"/>
                </a:solidFill>
                <a:latin typeface="+mn-lt"/>
              </a:endParaRPr>
            </a:p>
            <a:p>
              <a:pPr eaLnBrk="1" hangingPunct="1">
                <a:defRPr/>
              </a:pPr>
              <a:r>
                <a:rPr lang="ja-JP" altLang="en-US" sz="2000" dirty="0">
                  <a:solidFill>
                    <a:schemeClr val="tx1"/>
                  </a:solidFill>
                  <a:latin typeface="+mn-lt"/>
                </a:rPr>
                <a:t>バイアス</a:t>
              </a:r>
            </a:p>
          </p:txBody>
        </p:sp>
        <p:grpSp>
          <p:nvGrpSpPr>
            <p:cNvPr id="270350" name="グループ化 53"/>
            <p:cNvGrpSpPr>
              <a:grpSpLocks/>
            </p:cNvGrpSpPr>
            <p:nvPr/>
          </p:nvGrpSpPr>
          <p:grpSpPr bwMode="auto">
            <a:xfrm>
              <a:off x="690289" y="2470349"/>
              <a:ext cx="877163" cy="1272733"/>
              <a:chOff x="56320" y="2165549"/>
              <a:chExt cx="877163" cy="1272733"/>
            </a:xfrm>
          </p:grpSpPr>
          <p:sp>
            <p:nvSpPr>
              <p:cNvPr id="55" name="テキスト ボックス 54"/>
              <p:cNvSpPr txBox="1"/>
              <p:nvPr/>
            </p:nvSpPr>
            <p:spPr>
              <a:xfrm>
                <a:off x="56699" y="2165112"/>
                <a:ext cx="876314" cy="36996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hangingPunct="1">
                  <a:defRPr/>
                </a:pPr>
                <a:r>
                  <a:rPr lang="ja-JP" altLang="en-US" dirty="0">
                    <a:solidFill>
                      <a:schemeClr val="tx1"/>
                    </a:solidFill>
                    <a:latin typeface="+mn-lt"/>
                  </a:rPr>
                  <a:t>電流値</a:t>
                </a:r>
              </a:p>
            </p:txBody>
          </p:sp>
          <p:cxnSp>
            <p:nvCxnSpPr>
              <p:cNvPr id="270357" name="直線矢印コネクタ 55"/>
              <p:cNvCxnSpPr>
                <a:cxnSpLocks noChangeShapeType="1"/>
              </p:cNvCxnSpPr>
              <p:nvPr/>
            </p:nvCxnSpPr>
            <p:spPr bwMode="auto">
              <a:xfrm flipV="1">
                <a:off x="848430" y="2636890"/>
                <a:ext cx="0" cy="715453"/>
              </a:xfrm>
              <a:prstGeom prst="straightConnector1">
                <a:avLst/>
              </a:prstGeom>
              <a:noFill/>
              <a:ln w="57150" algn="ctr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7" name="テキスト ボックス 56"/>
              <p:cNvSpPr txBox="1"/>
              <p:nvPr/>
            </p:nvSpPr>
            <p:spPr>
              <a:xfrm>
                <a:off x="396429" y="2544605"/>
                <a:ext cx="414344" cy="36837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hangingPunct="1">
                  <a:defRPr/>
                </a:pPr>
                <a:r>
                  <a:rPr lang="ja-JP" altLang="en-US" dirty="0">
                    <a:solidFill>
                      <a:schemeClr val="tx1"/>
                    </a:solidFill>
                    <a:latin typeface="+mn-lt"/>
                  </a:rPr>
                  <a:t>強</a:t>
                </a:r>
              </a:p>
            </p:txBody>
          </p:sp>
          <p:sp>
            <p:nvSpPr>
              <p:cNvPr id="58" name="テキスト ボックス 57"/>
              <p:cNvSpPr txBox="1"/>
              <p:nvPr/>
            </p:nvSpPr>
            <p:spPr>
              <a:xfrm>
                <a:off x="396429" y="3068589"/>
                <a:ext cx="414344" cy="3699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hangingPunct="1">
                  <a:defRPr/>
                </a:pPr>
                <a:r>
                  <a:rPr lang="ja-JP" altLang="en-US" dirty="0">
                    <a:solidFill>
                      <a:schemeClr val="tx1"/>
                    </a:solidFill>
                    <a:latin typeface="+mn-lt"/>
                  </a:rPr>
                  <a:t>弱</a:t>
                </a:r>
              </a:p>
            </p:txBody>
          </p:sp>
        </p:grpSp>
        <p:grpSp>
          <p:nvGrpSpPr>
            <p:cNvPr id="270351" name="グループ化 58"/>
            <p:cNvGrpSpPr>
              <a:grpSpLocks/>
            </p:cNvGrpSpPr>
            <p:nvPr/>
          </p:nvGrpSpPr>
          <p:grpSpPr bwMode="auto">
            <a:xfrm>
              <a:off x="690289" y="5351685"/>
              <a:ext cx="877163" cy="1272733"/>
              <a:chOff x="56320" y="2165549"/>
              <a:chExt cx="877163" cy="1272733"/>
            </a:xfrm>
          </p:grpSpPr>
          <p:sp>
            <p:nvSpPr>
              <p:cNvPr id="60" name="テキスト ボックス 59"/>
              <p:cNvSpPr txBox="1"/>
              <p:nvPr/>
            </p:nvSpPr>
            <p:spPr>
              <a:xfrm>
                <a:off x="56699" y="2165693"/>
                <a:ext cx="876314" cy="36837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hangingPunct="1">
                  <a:defRPr/>
                </a:pPr>
                <a:r>
                  <a:rPr lang="ja-JP" altLang="en-US" dirty="0">
                    <a:solidFill>
                      <a:schemeClr val="tx1"/>
                    </a:solidFill>
                    <a:latin typeface="+mn-lt"/>
                  </a:rPr>
                  <a:t>電流値</a:t>
                </a:r>
              </a:p>
            </p:txBody>
          </p:sp>
          <p:cxnSp>
            <p:nvCxnSpPr>
              <p:cNvPr id="270353" name="直線矢印コネクタ 60"/>
              <p:cNvCxnSpPr>
                <a:cxnSpLocks noChangeShapeType="1"/>
              </p:cNvCxnSpPr>
              <p:nvPr/>
            </p:nvCxnSpPr>
            <p:spPr bwMode="auto">
              <a:xfrm flipV="1">
                <a:off x="848430" y="2636890"/>
                <a:ext cx="0" cy="715453"/>
              </a:xfrm>
              <a:prstGeom prst="straightConnector1">
                <a:avLst/>
              </a:prstGeom>
              <a:noFill/>
              <a:ln w="57150" algn="ctr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2" name="テキスト ボックス 61"/>
              <p:cNvSpPr txBox="1"/>
              <p:nvPr/>
            </p:nvSpPr>
            <p:spPr>
              <a:xfrm>
                <a:off x="396429" y="2543597"/>
                <a:ext cx="414344" cy="3699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hangingPunct="1">
                  <a:defRPr/>
                </a:pPr>
                <a:r>
                  <a:rPr lang="ja-JP" altLang="en-US" dirty="0">
                    <a:solidFill>
                      <a:schemeClr val="tx1"/>
                    </a:solidFill>
                    <a:latin typeface="+mn-lt"/>
                  </a:rPr>
                  <a:t>強</a:t>
                </a:r>
              </a:p>
            </p:txBody>
          </p:sp>
          <p:sp>
            <p:nvSpPr>
              <p:cNvPr id="63" name="テキスト ボックス 62"/>
              <p:cNvSpPr txBox="1"/>
              <p:nvPr/>
            </p:nvSpPr>
            <p:spPr>
              <a:xfrm>
                <a:off x="396429" y="3069170"/>
                <a:ext cx="414344" cy="36837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hangingPunct="1">
                  <a:defRPr/>
                </a:pPr>
                <a:r>
                  <a:rPr lang="ja-JP" altLang="en-US" dirty="0">
                    <a:solidFill>
                      <a:schemeClr val="tx1"/>
                    </a:solidFill>
                    <a:latin typeface="+mn-lt"/>
                  </a:rPr>
                  <a:t>弱</a:t>
                </a:r>
              </a:p>
            </p:txBody>
          </p:sp>
        </p:grpSp>
      </p:grpSp>
      <p:sp>
        <p:nvSpPr>
          <p:cNvPr id="28" name="テキスト ボックス 27"/>
          <p:cNvSpPr txBox="1"/>
          <p:nvPr/>
        </p:nvSpPr>
        <p:spPr>
          <a:xfrm>
            <a:off x="254000" y="6457950"/>
            <a:ext cx="949960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ja-JP" altLang="en-US" sz="2000" dirty="0">
                <a:solidFill>
                  <a:schemeClr val="tx1"/>
                </a:solidFill>
                <a:latin typeface="+mn-lt"/>
              </a:rPr>
              <a:t>ハニカム構造を反映した</a:t>
            </a:r>
            <a:r>
              <a:rPr lang="en-US" altLang="ja-JP" sz="2000" dirty="0">
                <a:solidFill>
                  <a:schemeClr val="tx1"/>
                </a:solidFill>
                <a:latin typeface="+mn-lt"/>
              </a:rPr>
              <a:t>STM</a:t>
            </a:r>
            <a:r>
              <a:rPr lang="ja-JP" altLang="en-US" sz="2000" dirty="0">
                <a:solidFill>
                  <a:schemeClr val="tx1"/>
                </a:solidFill>
                <a:latin typeface="+mn-lt"/>
              </a:rPr>
              <a:t>像となった。バイアスの正負で電流値の強度が逆転した。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14813</TotalTime>
  <Words>98</Words>
  <Application>Microsoft Office PowerPoint</Application>
  <PresentationFormat>A4 210 x 297 mm</PresentationFormat>
  <Paragraphs>25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3" baseType="lpstr">
      <vt:lpstr>デザインの設定</vt:lpstr>
      <vt:lpstr>1_標準デザイン</vt:lpstr>
      <vt:lpstr>【DFTB】 グラフェンシートのSTM像シミュレーション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1026</cp:revision>
  <dcterms:created xsi:type="dcterms:W3CDTF">2014-03-31T02:49:52Z</dcterms:created>
  <dcterms:modified xsi:type="dcterms:W3CDTF">2016-09-05T01:38:59Z</dcterms:modified>
</cp:coreProperties>
</file>