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4"/>
  </p:notesMasterIdLst>
  <p:handoutMasterIdLst>
    <p:handoutMasterId r:id="rId5"/>
  </p:handoutMasterIdLst>
  <p:sldIdLst>
    <p:sldId id="1123" r:id="rId3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08" autoAdjust="0"/>
    <p:restoredTop sz="86401" autoAdjust="0"/>
  </p:normalViewPr>
  <p:slideViewPr>
    <p:cSldViewPr>
      <p:cViewPr varScale="1">
        <p:scale>
          <a:sx n="100" d="100"/>
          <a:sy n="100" d="100"/>
        </p:scale>
        <p:origin x="-1740" y="-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3043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DFTB_ConstHeightSTM_Polymer_009a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DFTB_ConstHeightSTM_Polymer_009b</a:t>
            </a:r>
            <a:r>
              <a:rPr lang="en-US" altLang="ja-JP" smtClean="0"/>
              <a:t> </a:t>
            </a:r>
            <a:endParaRPr lang="en-US" altLang="ja-JP" dirty="0" smtClean="0"/>
          </a:p>
        </p:txBody>
      </p:sp>
      <p:sp>
        <p:nvSpPr>
          <p:cNvPr id="343044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35F1CE5F-CF9D-41B7-A838-30437A1F321B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801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emf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ja-JP" sz="2000" dirty="0" smtClean="0"/>
              <a:t>【</a:t>
            </a:r>
            <a:r>
              <a:rPr lang="en-US" altLang="ja-JP" sz="2000" dirty="0" smtClean="0"/>
              <a:t>DFTB</a:t>
            </a:r>
            <a:r>
              <a:rPr lang="ja-JP" altLang="ja-JP" sz="2000" dirty="0" smtClean="0"/>
              <a:t>】ポリ</a:t>
            </a:r>
            <a:r>
              <a:rPr lang="ja-JP" altLang="en-US" sz="2000" dirty="0" smtClean="0"/>
              <a:t>アセチレン</a:t>
            </a:r>
            <a:r>
              <a:rPr lang="ja-JP" altLang="ja-JP" sz="2000" dirty="0" smtClean="0"/>
              <a:t>の</a:t>
            </a:r>
            <a:r>
              <a:rPr lang="en-US" altLang="ja-JP" sz="2000" dirty="0" smtClean="0"/>
              <a:t>constant height STM</a:t>
            </a:r>
            <a:r>
              <a:rPr lang="ja-JP" altLang="en-US" sz="2000" dirty="0" smtClean="0"/>
              <a:t>シミュレーション</a:t>
            </a:r>
          </a:p>
        </p:txBody>
      </p:sp>
      <p:sp>
        <p:nvSpPr>
          <p:cNvPr id="21" name="テキスト ボックス 14"/>
          <p:cNvSpPr txBox="1">
            <a:spLocks noChangeArrowheads="1"/>
          </p:cNvSpPr>
          <p:nvPr/>
        </p:nvSpPr>
        <p:spPr bwMode="auto">
          <a:xfrm>
            <a:off x="234950" y="2190750"/>
            <a:ext cx="2800350" cy="1568450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1600" dirty="0">
                <a:solidFill>
                  <a:schemeClr val="tx1"/>
                </a:solidFill>
                <a:latin typeface="+mn-lt"/>
              </a:rPr>
              <a:t>探</a:t>
            </a:r>
            <a:r>
              <a:rPr lang="ja-JP" altLang="en-US" sz="1600" dirty="0" smtClean="0">
                <a:solidFill>
                  <a:schemeClr val="tx1"/>
                </a:solidFill>
                <a:latin typeface="+mn-lt"/>
              </a:rPr>
              <a:t>針：</a:t>
            </a:r>
            <a:r>
              <a:rPr lang="en-US" altLang="ja-JP" sz="16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ja-JP" sz="1600" dirty="0" smtClean="0">
                <a:solidFill>
                  <a:srgbClr val="000000"/>
                </a:solidFill>
                <a:latin typeface="+mn-lt"/>
              </a:rPr>
              <a:t>Si</a:t>
            </a:r>
            <a:r>
              <a:rPr lang="en-US" altLang="ja-JP" sz="1600" baseline="-25000" dirty="0" smtClean="0">
                <a:solidFill>
                  <a:srgbClr val="000000"/>
                </a:solidFill>
                <a:latin typeface="+mn-lt"/>
              </a:rPr>
              <a:t>4</a:t>
            </a:r>
            <a:r>
              <a:rPr lang="en-US" altLang="ja-JP" sz="1600" dirty="0" smtClean="0">
                <a:solidFill>
                  <a:srgbClr val="000000"/>
                </a:solidFill>
                <a:latin typeface="+mn-lt"/>
              </a:rPr>
              <a:t>H</a:t>
            </a:r>
            <a:r>
              <a:rPr lang="en-US" altLang="ja-JP" sz="1600" baseline="-25000" dirty="0" smtClean="0">
                <a:solidFill>
                  <a:srgbClr val="000000"/>
                </a:solidFill>
                <a:latin typeface="+mn-lt"/>
              </a:rPr>
              <a:t>9</a:t>
            </a:r>
            <a:r>
              <a:rPr lang="ja-JP" altLang="en-US" sz="1600" dirty="0" smtClean="0">
                <a:solidFill>
                  <a:srgbClr val="000000"/>
                </a:solidFill>
                <a:latin typeface="+mn-lt"/>
              </a:rPr>
              <a:t>探針</a:t>
            </a:r>
            <a:endParaRPr lang="en-US" altLang="ja-JP" sz="1600" baseline="-25000" dirty="0">
              <a:solidFill>
                <a:schemeClr val="tx1"/>
              </a:solidFill>
              <a:latin typeface="+mn-lt"/>
            </a:endParaRPr>
          </a:p>
          <a:p>
            <a:pPr eaLnBrk="1" hangingPunct="1">
              <a:defRPr/>
            </a:pPr>
            <a:r>
              <a:rPr lang="ja-JP" altLang="en-US" sz="1600" dirty="0" smtClean="0">
                <a:solidFill>
                  <a:schemeClr val="tx1"/>
                </a:solidFill>
                <a:latin typeface="+mn-lt"/>
              </a:rPr>
              <a:t>試料： </a:t>
            </a:r>
            <a:r>
              <a:rPr lang="en-US" altLang="ja-JP" sz="1600" dirty="0" smtClean="0">
                <a:solidFill>
                  <a:schemeClr val="tx1"/>
                </a:solidFill>
                <a:latin typeface="+mn-lt"/>
              </a:rPr>
              <a:t>trans-</a:t>
            </a:r>
            <a:r>
              <a:rPr lang="en-US" altLang="ja-JP" sz="1600" dirty="0" err="1" smtClean="0">
                <a:solidFill>
                  <a:schemeClr val="tx1"/>
                </a:solidFill>
                <a:latin typeface="+mn-lt"/>
              </a:rPr>
              <a:t>polyacetylene</a:t>
            </a:r>
            <a:endParaRPr lang="en-US" altLang="ja-JP" sz="1600" dirty="0" smtClean="0">
              <a:solidFill>
                <a:schemeClr val="tx1"/>
              </a:solidFill>
              <a:latin typeface="+mn-lt"/>
            </a:endParaRPr>
          </a:p>
          <a:p>
            <a:pPr eaLnBrk="1" hangingPunct="1">
              <a:defRPr/>
            </a:pPr>
            <a:r>
              <a:rPr lang="ja-JP" altLang="en-US" sz="1600" dirty="0" smtClean="0">
                <a:solidFill>
                  <a:srgbClr val="000000"/>
                </a:solidFill>
                <a:latin typeface="+mn-lt"/>
              </a:rPr>
              <a:t>スキャンエリア： </a:t>
            </a:r>
            <a:r>
              <a:rPr lang="en-US" altLang="ja-JP" sz="1600" dirty="0" smtClean="0">
                <a:solidFill>
                  <a:srgbClr val="000000"/>
                </a:solidFill>
                <a:latin typeface="+mn-lt"/>
              </a:rPr>
              <a:t>10</a:t>
            </a:r>
            <a:r>
              <a:rPr lang="en-US" altLang="ja-JP" sz="1600" dirty="0" smtClean="0">
                <a:solidFill>
                  <a:srgbClr val="000000"/>
                </a:solidFill>
              </a:rPr>
              <a:t> Å </a:t>
            </a:r>
            <a:r>
              <a:rPr lang="en-US" altLang="ja-JP" sz="1600" dirty="0" smtClean="0">
                <a:solidFill>
                  <a:srgbClr val="000000"/>
                </a:solidFill>
                <a:latin typeface="+mn-lt"/>
              </a:rPr>
              <a:t>x 10 </a:t>
            </a:r>
            <a:r>
              <a:rPr lang="en-US" altLang="ja-JP" sz="1600" dirty="0" smtClean="0">
                <a:solidFill>
                  <a:srgbClr val="000000"/>
                </a:solidFill>
              </a:rPr>
              <a:t>Å</a:t>
            </a:r>
          </a:p>
          <a:p>
            <a:pPr eaLnBrk="1" hangingPunct="1">
              <a:defRPr/>
            </a:pPr>
            <a:r>
              <a:rPr lang="ja-JP" altLang="en-US" sz="1600" dirty="0" smtClean="0">
                <a:solidFill>
                  <a:srgbClr val="000000"/>
                </a:solidFill>
                <a:latin typeface="Arial"/>
              </a:rPr>
              <a:t>スキャンモード： </a:t>
            </a:r>
            <a:endParaRPr lang="en-US" altLang="ja-JP" sz="1600" dirty="0" smtClean="0">
              <a:solidFill>
                <a:srgbClr val="000000"/>
              </a:solidFill>
              <a:latin typeface="Arial"/>
            </a:endParaRPr>
          </a:p>
          <a:p>
            <a:pPr eaLnBrk="1" hangingPunct="1">
              <a:defRPr/>
            </a:pPr>
            <a:r>
              <a:rPr lang="en-US" altLang="ja-JP" sz="16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altLang="ja-JP" sz="1600" dirty="0" smtClean="0">
                <a:solidFill>
                  <a:srgbClr val="000000"/>
                </a:solidFill>
                <a:latin typeface="Arial"/>
              </a:rPr>
              <a:t>        constant height</a:t>
            </a:r>
            <a:r>
              <a:rPr lang="ja-JP" altLang="en-US" sz="160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n-US" altLang="ja-JP" sz="1600" dirty="0" smtClean="0">
                <a:solidFill>
                  <a:srgbClr val="000000"/>
                </a:solidFill>
                <a:latin typeface="Arial"/>
              </a:rPr>
              <a:t>STM</a:t>
            </a:r>
          </a:p>
          <a:p>
            <a:pPr eaLnBrk="1" hangingPunct="1">
              <a:defRPr/>
            </a:pPr>
            <a:r>
              <a:rPr lang="ja-JP" altLang="en-US" sz="1600" dirty="0">
                <a:solidFill>
                  <a:srgbClr val="000000"/>
                </a:solidFill>
                <a:latin typeface="Arial"/>
              </a:rPr>
              <a:t>探</a:t>
            </a:r>
            <a:r>
              <a:rPr lang="ja-JP" altLang="en-US" sz="1600" dirty="0" smtClean="0">
                <a:solidFill>
                  <a:srgbClr val="000000"/>
                </a:solidFill>
                <a:latin typeface="Arial"/>
              </a:rPr>
              <a:t>針－試料間距離： </a:t>
            </a:r>
            <a:r>
              <a:rPr lang="en-US" altLang="ja-JP" sz="1600" dirty="0" smtClean="0">
                <a:solidFill>
                  <a:srgbClr val="000000"/>
                </a:solidFill>
                <a:latin typeface="Arial"/>
              </a:rPr>
              <a:t>3.5 </a:t>
            </a:r>
            <a:r>
              <a:rPr lang="en-US" altLang="ja-JP" sz="1600" dirty="0" smtClean="0">
                <a:solidFill>
                  <a:srgbClr val="000000"/>
                </a:solidFill>
              </a:rPr>
              <a:t>Å</a:t>
            </a:r>
            <a:endParaRPr lang="en-US" altLang="ja-JP" sz="1600" dirty="0" smtClea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020" name="角丸四角形 28"/>
          <p:cNvSpPr>
            <a:spLocks noChangeArrowheads="1"/>
          </p:cNvSpPr>
          <p:nvPr/>
        </p:nvSpPr>
        <p:spPr bwMode="auto">
          <a:xfrm>
            <a:off x="128588" y="857250"/>
            <a:ext cx="9648825" cy="3175000"/>
          </a:xfrm>
          <a:prstGeom prst="roundRect">
            <a:avLst>
              <a:gd name="adj" fmla="val 9222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1873250" y="654050"/>
            <a:ext cx="1958975" cy="369888"/>
          </a:xfrm>
          <a:prstGeom prst="rect">
            <a:avLst/>
          </a:prstGeom>
          <a:solidFill>
            <a:srgbClr val="EAF4D6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+mn-lt"/>
              </a:rPr>
              <a:t>シミュレートモデル</a:t>
            </a:r>
          </a:p>
        </p:txBody>
      </p:sp>
      <p:pic>
        <p:nvPicPr>
          <p:cNvPr id="342022" name="図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50" y="1208088"/>
            <a:ext cx="1276350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2023" name="図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4663" y="1700213"/>
            <a:ext cx="2806700" cy="13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2024" name="図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825" y="1700213"/>
            <a:ext cx="3262313" cy="163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テキスト ボックス 13"/>
          <p:cNvSpPr txBox="1"/>
          <p:nvPr/>
        </p:nvSpPr>
        <p:spPr>
          <a:xfrm>
            <a:off x="7019925" y="3294063"/>
            <a:ext cx="258127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600" dirty="0">
                <a:solidFill>
                  <a:schemeClr val="tx1"/>
                </a:solidFill>
                <a:latin typeface="+mn-lt"/>
              </a:rPr>
              <a:t>周期的境界条件を課した</a:t>
            </a:r>
            <a:endParaRPr lang="en-US" altLang="ja-JP" sz="1600" dirty="0">
              <a:solidFill>
                <a:schemeClr val="tx1"/>
              </a:solidFill>
              <a:latin typeface="+mn-lt"/>
            </a:endParaRPr>
          </a:p>
          <a:p>
            <a:pPr>
              <a:defRPr/>
            </a:pPr>
            <a:r>
              <a:rPr lang="en-US" altLang="ja-JP" sz="1600" dirty="0">
                <a:solidFill>
                  <a:schemeClr val="tx1"/>
                </a:solidFill>
                <a:latin typeface="+mn-lt"/>
              </a:rPr>
              <a:t>trans-</a:t>
            </a:r>
            <a:r>
              <a:rPr lang="en-US" altLang="ja-JP" sz="1600" dirty="0" err="1">
                <a:solidFill>
                  <a:schemeClr val="tx1"/>
                </a:solidFill>
                <a:latin typeface="+mn-lt"/>
              </a:rPr>
              <a:t>polyacetylene</a:t>
            </a:r>
            <a:r>
              <a:rPr lang="ja-JP" altLang="en-US" sz="1600" dirty="0">
                <a:solidFill>
                  <a:schemeClr val="tx1"/>
                </a:solidFill>
                <a:latin typeface="+mn-lt"/>
              </a:rPr>
              <a:t>モデル</a:t>
            </a:r>
          </a:p>
        </p:txBody>
      </p:sp>
      <p:pic>
        <p:nvPicPr>
          <p:cNvPr id="342026" name="図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813" y="4221163"/>
            <a:ext cx="3805237" cy="246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2027" name="図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838" y="4238625"/>
            <a:ext cx="3806825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2028" name="テキスト ボックス 14"/>
          <p:cNvSpPr txBox="1">
            <a:spLocks noChangeArrowheads="1"/>
          </p:cNvSpPr>
          <p:nvPr/>
        </p:nvSpPr>
        <p:spPr bwMode="auto">
          <a:xfrm>
            <a:off x="171450" y="4221163"/>
            <a:ext cx="1481138" cy="385762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600">
                <a:solidFill>
                  <a:srgbClr val="000000"/>
                </a:solidFill>
              </a:rPr>
              <a:t>V</a:t>
            </a:r>
            <a:r>
              <a:rPr lang="en-US" altLang="ja-JP" sz="1600" baseline="-25000">
                <a:solidFill>
                  <a:srgbClr val="000000"/>
                </a:solidFill>
              </a:rPr>
              <a:t>tip</a:t>
            </a:r>
            <a:r>
              <a:rPr lang="en-US" altLang="ja-JP" sz="1600">
                <a:solidFill>
                  <a:srgbClr val="000000"/>
                </a:solidFill>
              </a:rPr>
              <a:t> =</a:t>
            </a:r>
            <a:r>
              <a:rPr lang="ja-JP" altLang="en-US" sz="1600">
                <a:solidFill>
                  <a:srgbClr val="000000"/>
                </a:solidFill>
              </a:rPr>
              <a:t> </a:t>
            </a:r>
            <a:r>
              <a:rPr lang="en-US" altLang="ja-JP" sz="1600">
                <a:solidFill>
                  <a:srgbClr val="000000"/>
                </a:solidFill>
              </a:rPr>
              <a:t>+0.1 V</a:t>
            </a:r>
          </a:p>
        </p:txBody>
      </p:sp>
      <p:sp>
        <p:nvSpPr>
          <p:cNvPr id="342029" name="テキスト ボックス 14"/>
          <p:cNvSpPr txBox="1">
            <a:spLocks noChangeArrowheads="1"/>
          </p:cNvSpPr>
          <p:nvPr/>
        </p:nvSpPr>
        <p:spPr bwMode="auto">
          <a:xfrm>
            <a:off x="5119688" y="4221163"/>
            <a:ext cx="1481137" cy="385762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600">
                <a:solidFill>
                  <a:srgbClr val="000000"/>
                </a:solidFill>
              </a:rPr>
              <a:t>V</a:t>
            </a:r>
            <a:r>
              <a:rPr lang="en-US" altLang="ja-JP" sz="1600" baseline="-25000">
                <a:solidFill>
                  <a:srgbClr val="000000"/>
                </a:solidFill>
              </a:rPr>
              <a:t>tip</a:t>
            </a:r>
            <a:r>
              <a:rPr lang="en-US" altLang="ja-JP" sz="1600">
                <a:solidFill>
                  <a:srgbClr val="000000"/>
                </a:solidFill>
              </a:rPr>
              <a:t> =</a:t>
            </a:r>
            <a:r>
              <a:rPr lang="ja-JP" altLang="en-US" sz="1600">
                <a:solidFill>
                  <a:srgbClr val="000000"/>
                </a:solidFill>
              </a:rPr>
              <a:t> </a:t>
            </a:r>
            <a:r>
              <a:rPr lang="en-US" altLang="ja-JP" sz="1600">
                <a:solidFill>
                  <a:srgbClr val="000000"/>
                </a:solidFill>
              </a:rPr>
              <a:t>-0.1 V</a:t>
            </a:r>
          </a:p>
        </p:txBody>
      </p:sp>
      <p:pic>
        <p:nvPicPr>
          <p:cNvPr id="342030" name="図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84" r="24084"/>
          <a:stretch>
            <a:fillRect/>
          </a:stretch>
        </p:blipFill>
        <p:spPr bwMode="auto">
          <a:xfrm>
            <a:off x="2098675" y="4284663"/>
            <a:ext cx="2349500" cy="222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2031" name="図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84" r="24084"/>
          <a:stretch>
            <a:fillRect/>
          </a:stretch>
        </p:blipFill>
        <p:spPr bwMode="auto">
          <a:xfrm>
            <a:off x="6975475" y="4271963"/>
            <a:ext cx="2351088" cy="222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14815</TotalTime>
  <Words>60</Words>
  <Application>Microsoft Office PowerPoint</Application>
  <PresentationFormat>A4 210 x 297 mm</PresentationFormat>
  <Paragraphs>15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3" baseType="lpstr">
      <vt:lpstr>デザインの設定</vt:lpstr>
      <vt:lpstr>1_標準デザイン</vt:lpstr>
      <vt:lpstr>【DFTB】ポリアセチレンのconstant height STMシミュレーション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1026</cp:revision>
  <dcterms:created xsi:type="dcterms:W3CDTF">2014-03-31T02:49:52Z</dcterms:created>
  <dcterms:modified xsi:type="dcterms:W3CDTF">2016-09-05T01:50:22Z</dcterms:modified>
</cp:coreProperties>
</file>