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985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3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DFTB_ConstHeightSTM_Organic_005c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DFTB_ConstHeightSTM_Organic_005d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DFTB_ConstHeightSTM_Organic_005e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DFTB_ConstHeightSTM_Organic_005f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DFTB_ConstCurrentSTM_Organic_002a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DFTB_ConstCurrentSTM_Organic_002b</a:t>
            </a:r>
            <a:r>
              <a:rPr lang="en-US" altLang="ja-JP" dirty="0" smtClean="0"/>
              <a:t> </a:t>
            </a:r>
            <a:r>
              <a:rPr kumimoji="1" lang="ja-JP" altLang="en-US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　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1,2</a:t>
            </a:r>
            <a:r>
              <a:rPr lang="ja-JP" altLang="en-US" dirty="0" smtClean="0"/>
              <a:t>ビス</a:t>
            </a:r>
            <a:r>
              <a:rPr lang="en-US" altLang="ja-JP" dirty="0" smtClean="0"/>
              <a:t>2 2</a:t>
            </a:r>
            <a:r>
              <a:rPr lang="ja-JP" altLang="en-US" dirty="0" smtClean="0"/>
              <a:t>エチルフェニルエチニル ベンゼン</a:t>
            </a:r>
            <a:r>
              <a:rPr lang="en-US" altLang="ja-JP" dirty="0" smtClean="0"/>
              <a:t>. </a:t>
            </a:r>
            <a:r>
              <a:rPr lang="ja-JP" altLang="en-US" dirty="0" smtClean="0"/>
              <a:t>基板の</a:t>
            </a:r>
            <a:r>
              <a:rPr lang="en-US" altLang="ja-JP" dirty="0" smtClean="0"/>
              <a:t>Ag(001)</a:t>
            </a:r>
            <a:r>
              <a:rPr lang="ja-JP" altLang="en-US" dirty="0" smtClean="0"/>
              <a:t>は無視した。</a:t>
            </a:r>
            <a:endParaRPr lang="en-US" altLang="ja-JP" dirty="0" smtClean="0"/>
          </a:p>
          <a:p>
            <a:r>
              <a:rPr lang="ja-JP" altLang="en-US" dirty="0" smtClean="0"/>
              <a:t>計算した探針高さの範囲は</a:t>
            </a:r>
            <a:r>
              <a:rPr lang="en-US" altLang="ja-JP" dirty="0" smtClean="0"/>
              <a:t>2.5 – 5.0 A. </a:t>
            </a:r>
            <a:r>
              <a:rPr lang="ja-JP" altLang="en-US" dirty="0" smtClean="0"/>
              <a:t>トンネル電流像の電流値の単位は</a:t>
            </a:r>
            <a:r>
              <a:rPr lang="en-US" altLang="ja-JP" dirty="0" err="1" smtClean="0"/>
              <a:t>nA.</a:t>
            </a:r>
            <a:endParaRPr lang="en-US" altLang="ja-JP" dirty="0" smtClean="0"/>
          </a:p>
          <a:p>
            <a:r>
              <a:rPr lang="en-US" altLang="ja-JP" dirty="0" smtClean="0"/>
              <a:t>Dimas G de </a:t>
            </a:r>
            <a:r>
              <a:rPr lang="en-US" altLang="ja-JP" dirty="0" err="1" smtClean="0"/>
              <a:t>Oteyza</a:t>
            </a:r>
            <a:r>
              <a:rPr lang="en-US" altLang="ja-JP" dirty="0" smtClean="0"/>
              <a:t>, Patrick Gorman, Yen-Chia Chen, Sebastian Wickenburg, Alexander </a:t>
            </a:r>
            <a:r>
              <a:rPr lang="en-US" altLang="ja-JP" dirty="0" err="1" smtClean="0"/>
              <a:t>Riss</a:t>
            </a:r>
            <a:r>
              <a:rPr lang="en-US" altLang="ja-JP" dirty="0" smtClean="0"/>
              <a:t>, Duncan J. Mowbray, Science 340, 1434-1437 (2013).</a:t>
            </a:r>
            <a:endParaRPr lang="ja-JP" altLang="en-US" dirty="0" smtClean="0"/>
          </a:p>
        </p:txBody>
      </p:sp>
      <p:sp>
        <p:nvSpPr>
          <p:cNvPr id="250884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E3EAB0-23E0-4242-A26A-31DA259FC702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536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角丸四角形 42"/>
          <p:cNvSpPr>
            <a:spLocks noChangeArrowheads="1"/>
          </p:cNvSpPr>
          <p:nvPr/>
        </p:nvSpPr>
        <p:spPr bwMode="auto">
          <a:xfrm>
            <a:off x="98425" y="3052763"/>
            <a:ext cx="9678988" cy="18573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9859" name="角丸四角形 31"/>
          <p:cNvSpPr>
            <a:spLocks noChangeArrowheads="1"/>
          </p:cNvSpPr>
          <p:nvPr/>
        </p:nvSpPr>
        <p:spPr bwMode="auto">
          <a:xfrm>
            <a:off x="98425" y="5000625"/>
            <a:ext cx="9678988" cy="18573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9860" name="角丸四角形 28"/>
          <p:cNvSpPr>
            <a:spLocks noChangeArrowheads="1"/>
          </p:cNvSpPr>
          <p:nvPr/>
        </p:nvSpPr>
        <p:spPr bwMode="auto">
          <a:xfrm>
            <a:off x="6146800" y="171450"/>
            <a:ext cx="3630613" cy="2441575"/>
          </a:xfrm>
          <a:prstGeom prst="roundRect">
            <a:avLst>
              <a:gd name="adj" fmla="val 839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986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炭化水素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26</a:t>
            </a:r>
            <a:r>
              <a:rPr lang="en-US" altLang="ja-JP" sz="2000" dirty="0" smtClean="0"/>
              <a:t>H</a:t>
            </a:r>
            <a:r>
              <a:rPr lang="en-US" altLang="ja-JP" sz="2000" baseline="-25000" dirty="0" smtClean="0"/>
              <a:t>14</a:t>
            </a:r>
            <a:r>
              <a:rPr lang="ja-JP" altLang="en-US" sz="2000" dirty="0" smtClean="0"/>
              <a:t>の</a:t>
            </a:r>
            <a:r>
              <a:rPr lang="en-US" altLang="ja-JP" sz="2000" dirty="0" smtClean="0"/>
              <a:t>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9862" name="Rectangle 18"/>
          <p:cNvSpPr>
            <a:spLocks noChangeArrowheads="1"/>
          </p:cNvSpPr>
          <p:nvPr/>
        </p:nvSpPr>
        <p:spPr bwMode="auto">
          <a:xfrm>
            <a:off x="200025" y="476250"/>
            <a:ext cx="5570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26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14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, 1,2-bis[2-(2-ethynylphenyl)ethynyl]benzene</a:t>
            </a:r>
          </a:p>
        </p:txBody>
      </p:sp>
      <p:pic>
        <p:nvPicPr>
          <p:cNvPr id="249863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896938"/>
            <a:ext cx="1660525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4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863600"/>
            <a:ext cx="117475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5" name="テキスト ボックス 14"/>
          <p:cNvSpPr txBox="1">
            <a:spLocks noChangeArrowheads="1"/>
          </p:cNvSpPr>
          <p:nvPr/>
        </p:nvSpPr>
        <p:spPr bwMode="auto">
          <a:xfrm>
            <a:off x="3429000" y="917575"/>
            <a:ext cx="2524125" cy="116998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</a:t>
            </a:r>
            <a:r>
              <a:rPr lang="en-US" altLang="ja-JP" sz="1400">
                <a:solidFill>
                  <a:schemeClr val="tx1"/>
                </a:solidFill>
              </a:rPr>
              <a:t>: CO</a:t>
            </a:r>
            <a:endParaRPr lang="en-US" altLang="ja-JP" sz="1400" baseline="-25000">
              <a:solidFill>
                <a:schemeClr val="tx1"/>
              </a:solidFill>
            </a:endParaRP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試料</a:t>
            </a:r>
            <a:r>
              <a:rPr lang="en-US" altLang="ja-JP" sz="1400">
                <a:solidFill>
                  <a:schemeClr val="tx1"/>
                </a:solidFill>
              </a:rPr>
              <a:t>: 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en-US" altLang="ja-JP" sz="1400" baseline="-25000">
                <a:solidFill>
                  <a:srgbClr val="000000"/>
                </a:solidFill>
                <a:latin typeface="Arial" panose="020B0604020202020204" pitchFamily="34" charset="0"/>
              </a:rPr>
              <a:t>26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>
                <a:solidFill>
                  <a:srgbClr val="000000"/>
                </a:solidFill>
                <a:latin typeface="Arial" panose="020B0604020202020204" pitchFamily="34" charset="0"/>
              </a:rPr>
              <a:t>14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 molecule</a:t>
            </a:r>
          </a:p>
          <a:p>
            <a:pPr eaLnBrk="1" hangingPunct="1"/>
            <a:r>
              <a:rPr lang="ja-JP" altLang="en-US" sz="1400">
                <a:solidFill>
                  <a:srgbClr val="000000"/>
                </a:solidFill>
              </a:rPr>
              <a:t>　　　　基板は無視</a:t>
            </a:r>
            <a:endParaRPr lang="en-US" altLang="ja-JP" sz="1400">
              <a:solidFill>
                <a:schemeClr val="tx1"/>
              </a:solidFill>
            </a:endParaRP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探針高さ</a:t>
            </a:r>
            <a:r>
              <a:rPr lang="en-US" altLang="ja-JP" sz="1400">
                <a:solidFill>
                  <a:schemeClr val="tx1"/>
                </a:solidFill>
              </a:rPr>
              <a:t>: 2.5 – 5.0 Å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探針バイアス</a:t>
            </a:r>
            <a:r>
              <a:rPr lang="en-US" altLang="ja-JP" sz="1400">
                <a:solidFill>
                  <a:schemeClr val="tx1"/>
                </a:solidFill>
              </a:rPr>
              <a:t>: +3.0 V and -3.0 V</a:t>
            </a:r>
          </a:p>
        </p:txBody>
      </p:sp>
      <p:sp>
        <p:nvSpPr>
          <p:cNvPr id="249866" name="Rectangle 18"/>
          <p:cNvSpPr>
            <a:spLocks noChangeArrowheads="1"/>
          </p:cNvSpPr>
          <p:nvPr/>
        </p:nvSpPr>
        <p:spPr bwMode="auto">
          <a:xfrm>
            <a:off x="488950" y="3035300"/>
            <a:ext cx="1414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tip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= +3.0 V</a:t>
            </a:r>
          </a:p>
        </p:txBody>
      </p:sp>
      <p:pic>
        <p:nvPicPr>
          <p:cNvPr id="249867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3343275"/>
            <a:ext cx="20224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8" name="Rectangle 18"/>
          <p:cNvSpPr>
            <a:spLocks noChangeArrowheads="1"/>
          </p:cNvSpPr>
          <p:nvPr/>
        </p:nvSpPr>
        <p:spPr bwMode="auto">
          <a:xfrm>
            <a:off x="6980238" y="3013075"/>
            <a:ext cx="236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cc-STM for I = +0.05 nA</a:t>
            </a:r>
          </a:p>
        </p:txBody>
      </p:sp>
      <p:sp>
        <p:nvSpPr>
          <p:cNvPr id="249869" name="Rectangle 18"/>
          <p:cNvSpPr>
            <a:spLocks noChangeArrowheads="1"/>
          </p:cNvSpPr>
          <p:nvPr/>
        </p:nvSpPr>
        <p:spPr bwMode="auto">
          <a:xfrm>
            <a:off x="6980238" y="4941888"/>
            <a:ext cx="2317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cc-STM for I = -0.10 nA</a:t>
            </a:r>
          </a:p>
        </p:txBody>
      </p:sp>
      <p:sp>
        <p:nvSpPr>
          <p:cNvPr id="249870" name="Rectangle 18"/>
          <p:cNvSpPr>
            <a:spLocks noChangeArrowheads="1"/>
          </p:cNvSpPr>
          <p:nvPr/>
        </p:nvSpPr>
        <p:spPr bwMode="auto">
          <a:xfrm>
            <a:off x="98425" y="2628900"/>
            <a:ext cx="960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Tunneling current images and constant current STM images for positive and negative biases.</a:t>
            </a:r>
          </a:p>
        </p:txBody>
      </p:sp>
      <p:grpSp>
        <p:nvGrpSpPr>
          <p:cNvPr id="249871" name="グループ化 16"/>
          <p:cNvGrpSpPr>
            <a:grpSpLocks/>
          </p:cNvGrpSpPr>
          <p:nvPr/>
        </p:nvGrpSpPr>
        <p:grpSpPr bwMode="auto">
          <a:xfrm>
            <a:off x="474663" y="3389313"/>
            <a:ext cx="5702300" cy="1452562"/>
            <a:chOff x="187148" y="2985000"/>
            <a:chExt cx="5701982" cy="1452140"/>
          </a:xfrm>
        </p:grpSpPr>
        <p:pic>
          <p:nvPicPr>
            <p:cNvPr id="249888" name="図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48" y="2985000"/>
              <a:ext cx="1940060" cy="1452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9889" name="図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1971" y="2985000"/>
              <a:ext cx="1940060" cy="1452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9890" name="図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070" y="2985000"/>
              <a:ext cx="1940060" cy="1452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9891" name="Rectangle 18"/>
            <p:cNvSpPr>
              <a:spLocks noChangeArrowheads="1"/>
            </p:cNvSpPr>
            <p:nvPr/>
          </p:nvSpPr>
          <p:spPr bwMode="auto">
            <a:xfrm>
              <a:off x="1193415" y="3004995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4.5 Å</a:t>
              </a:r>
            </a:p>
          </p:txBody>
        </p:sp>
        <p:sp>
          <p:nvSpPr>
            <p:cNvPr id="249892" name="Rectangle 18"/>
            <p:cNvSpPr>
              <a:spLocks noChangeArrowheads="1"/>
            </p:cNvSpPr>
            <p:nvPr/>
          </p:nvSpPr>
          <p:spPr bwMode="auto">
            <a:xfrm>
              <a:off x="2986673" y="3004995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4.0 Å</a:t>
              </a:r>
            </a:p>
          </p:txBody>
        </p:sp>
        <p:sp>
          <p:nvSpPr>
            <p:cNvPr id="249893" name="Rectangle 18"/>
            <p:cNvSpPr>
              <a:spLocks noChangeArrowheads="1"/>
            </p:cNvSpPr>
            <p:nvPr/>
          </p:nvSpPr>
          <p:spPr bwMode="auto">
            <a:xfrm>
              <a:off x="4882468" y="3004995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3.5 Å</a:t>
              </a:r>
            </a:p>
          </p:txBody>
        </p:sp>
      </p:grpSp>
      <p:grpSp>
        <p:nvGrpSpPr>
          <p:cNvPr id="249872" name="グループ化 19"/>
          <p:cNvGrpSpPr>
            <a:grpSpLocks/>
          </p:cNvGrpSpPr>
          <p:nvPr/>
        </p:nvGrpSpPr>
        <p:grpSpPr bwMode="auto">
          <a:xfrm>
            <a:off x="479425" y="5346700"/>
            <a:ext cx="5657850" cy="1439863"/>
            <a:chOff x="191347" y="4750303"/>
            <a:chExt cx="5658569" cy="1440199"/>
          </a:xfrm>
        </p:grpSpPr>
        <p:pic>
          <p:nvPicPr>
            <p:cNvPr id="249882" name="図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47" y="4750303"/>
              <a:ext cx="1924106" cy="144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9883" name="図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4446" y="4750303"/>
              <a:ext cx="1924106" cy="144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9884" name="図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5810" y="4750303"/>
              <a:ext cx="1924106" cy="144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9885" name="Rectangle 18"/>
            <p:cNvSpPr>
              <a:spLocks noChangeArrowheads="1"/>
            </p:cNvSpPr>
            <p:nvPr/>
          </p:nvSpPr>
          <p:spPr bwMode="auto">
            <a:xfrm>
              <a:off x="1193415" y="4762004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4.5 Å</a:t>
              </a:r>
            </a:p>
          </p:txBody>
        </p:sp>
        <p:sp>
          <p:nvSpPr>
            <p:cNvPr id="249886" name="Rectangle 18"/>
            <p:cNvSpPr>
              <a:spLocks noChangeArrowheads="1"/>
            </p:cNvSpPr>
            <p:nvPr/>
          </p:nvSpPr>
          <p:spPr bwMode="auto">
            <a:xfrm>
              <a:off x="2986673" y="4762004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4.0 Å</a:t>
              </a:r>
            </a:p>
          </p:txBody>
        </p:sp>
        <p:sp>
          <p:nvSpPr>
            <p:cNvPr id="249887" name="Rectangle 18"/>
            <p:cNvSpPr>
              <a:spLocks noChangeArrowheads="1"/>
            </p:cNvSpPr>
            <p:nvPr/>
          </p:nvSpPr>
          <p:spPr bwMode="auto">
            <a:xfrm>
              <a:off x="4882468" y="4762004"/>
              <a:ext cx="78258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1000" baseline="-25000">
                  <a:solidFill>
                    <a:srgbClr val="FFFF99"/>
                  </a:solidFill>
                  <a:latin typeface="Arial" panose="020B0604020202020204" pitchFamily="34" charset="0"/>
                </a:rPr>
                <a:t>tip</a:t>
              </a:r>
              <a:r>
                <a:rPr lang="en-US" altLang="ja-JP" sz="1000">
                  <a:solidFill>
                    <a:srgbClr val="FFFF99"/>
                  </a:solidFill>
                  <a:latin typeface="Arial" panose="020B0604020202020204" pitchFamily="34" charset="0"/>
                </a:rPr>
                <a:t> = 3.5 Å</a:t>
              </a:r>
            </a:p>
          </p:txBody>
        </p:sp>
      </p:grpSp>
      <p:sp>
        <p:nvSpPr>
          <p:cNvPr id="249873" name="Rectangle 18"/>
          <p:cNvSpPr>
            <a:spLocks noChangeArrowheads="1"/>
          </p:cNvSpPr>
          <p:nvPr/>
        </p:nvSpPr>
        <p:spPr bwMode="auto">
          <a:xfrm>
            <a:off x="546100" y="5003800"/>
            <a:ext cx="1357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tip 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= -3.0 V</a:t>
            </a:r>
          </a:p>
        </p:txBody>
      </p:sp>
      <p:pic>
        <p:nvPicPr>
          <p:cNvPr id="249874" name="図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5295900"/>
            <a:ext cx="2025650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75" name="図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3641725"/>
            <a:ext cx="754063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76" name="図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5589588"/>
            <a:ext cx="754063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77" name="正方形/長方形 35"/>
          <p:cNvSpPr>
            <a:spLocks noChangeArrowheads="1"/>
          </p:cNvSpPr>
          <p:nvPr/>
        </p:nvSpPr>
        <p:spPr bwMode="auto">
          <a:xfrm>
            <a:off x="6140450" y="2305050"/>
            <a:ext cx="372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D.G. Oteyza et al., Science 340, 1434-1437 (2013).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49878" name="図 3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787400"/>
            <a:ext cx="13970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79" name="Rectangle 18"/>
          <p:cNvSpPr>
            <a:spLocks noChangeArrowheads="1"/>
          </p:cNvSpPr>
          <p:nvPr/>
        </p:nvSpPr>
        <p:spPr bwMode="auto">
          <a:xfrm>
            <a:off x="6329363" y="179388"/>
            <a:ext cx="170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</a:p>
        </p:txBody>
      </p:sp>
      <p:sp>
        <p:nvSpPr>
          <p:cNvPr id="249880" name="Rectangle 18"/>
          <p:cNvSpPr>
            <a:spLocks noChangeArrowheads="1"/>
          </p:cNvSpPr>
          <p:nvPr/>
        </p:nvSpPr>
        <p:spPr bwMode="auto">
          <a:xfrm>
            <a:off x="6299200" y="476250"/>
            <a:ext cx="34782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Constant current STM, I = 25 pA, V = 0.1 V</a:t>
            </a:r>
          </a:p>
        </p:txBody>
      </p:sp>
      <p:pic>
        <p:nvPicPr>
          <p:cNvPr id="249881" name="図 3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779463"/>
            <a:ext cx="132715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14813</TotalTime>
  <Words>122</Words>
  <Application>Microsoft Office PowerPoint</Application>
  <PresentationFormat>A4 210 x 297 mm</PresentationFormat>
  <Paragraphs>33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炭化水素C26H14のSTMシミュレーション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2016-09-05T01:46:01Z</dcterms:modified>
</cp:coreProperties>
</file>