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180" r:id="rId4"/>
    <p:sldId id="1181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DFTB_ConstHeightSTM_Inorganic_010a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557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DFTB_ConstHeightSTM_Inorganic_010b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167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(001)-3x1:H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constant height STM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11971" name="テキスト ボックス 14"/>
          <p:cNvSpPr txBox="1">
            <a:spLocks noChangeArrowheads="1"/>
          </p:cNvSpPr>
          <p:nvPr/>
        </p:nvSpPr>
        <p:spPr bwMode="auto">
          <a:xfrm>
            <a:off x="419100" y="620713"/>
            <a:ext cx="3529013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		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		Si(001)-3x1:H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スキャンモード：</a:t>
            </a:r>
            <a:r>
              <a:rPr lang="en-US" altLang="ja-JP" sz="1400">
                <a:latin typeface="Calibri" panose="020F0502020204030204" pitchFamily="34" charset="0"/>
              </a:rPr>
              <a:t>	constant height STM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-</a:t>
            </a:r>
            <a:r>
              <a:rPr lang="ja-JP" altLang="en-US" sz="1400">
                <a:latin typeface="Calibri" panose="020F0502020204030204" pitchFamily="34" charset="0"/>
              </a:rPr>
              <a:t>試料間の距離</a:t>
            </a:r>
            <a:r>
              <a:rPr lang="en-US" altLang="ja-JP" sz="1400">
                <a:latin typeface="Calibri" panose="020F0502020204030204" pitchFamily="34" charset="0"/>
              </a:rPr>
              <a:t>:	3.4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探針バイアス：</a:t>
            </a:r>
            <a:r>
              <a:rPr lang="en-US" altLang="ja-JP" sz="1400">
                <a:latin typeface="Calibri" panose="020F0502020204030204" pitchFamily="34" charset="0"/>
              </a:rPr>
              <a:t>	+2.73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スキャンエリア：</a:t>
            </a:r>
            <a:r>
              <a:rPr lang="en-US" altLang="ja-JP" sz="1400">
                <a:latin typeface="Calibri" panose="020F0502020204030204" pitchFamily="34" charset="0"/>
              </a:rPr>
              <a:t>	18.0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r>
              <a:rPr lang="en-US" altLang="ja-JP" sz="1400">
                <a:latin typeface="Calibri" panose="020F0502020204030204" pitchFamily="34" charset="0"/>
              </a:rPr>
              <a:t> x 11.5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1239838" y="4076700"/>
            <a:ext cx="176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ja-JP" alt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トンネル電流像</a:t>
            </a:r>
          </a:p>
        </p:txBody>
      </p:sp>
      <p:pic>
        <p:nvPicPr>
          <p:cNvPr id="211973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4076700"/>
            <a:ext cx="4999037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4" name="Picture 8" descr="stm_si001_3x1h-inp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r="14073" b="14627"/>
          <a:stretch>
            <a:fillRect/>
          </a:stretch>
        </p:blipFill>
        <p:spPr bwMode="auto">
          <a:xfrm>
            <a:off x="1136650" y="2076450"/>
            <a:ext cx="23256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75" name="角丸四角形 10"/>
          <p:cNvSpPr>
            <a:spLocks noChangeArrowheads="1"/>
          </p:cNvSpPr>
          <p:nvPr/>
        </p:nvSpPr>
        <p:spPr bwMode="auto">
          <a:xfrm>
            <a:off x="5154613" y="703263"/>
            <a:ext cx="4635500" cy="5894387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1976" name="図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1239838"/>
            <a:ext cx="2838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77" name="正方形/長方形 3"/>
          <p:cNvSpPr>
            <a:spLocks noChangeArrowheads="1"/>
          </p:cNvSpPr>
          <p:nvPr/>
        </p:nvSpPr>
        <p:spPr bwMode="auto">
          <a:xfrm>
            <a:off x="5214938" y="4054475"/>
            <a:ext cx="4635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H/Si(100)-3x1 表面の</a:t>
            </a:r>
            <a:r>
              <a:rPr lang="en-US" altLang="ja-JP">
                <a:solidFill>
                  <a:schemeClr val="tx1"/>
                </a:solidFill>
              </a:rPr>
              <a:t>constant current STM</a:t>
            </a:r>
            <a:r>
              <a:rPr lang="ja-JP" altLang="en-US">
                <a:solidFill>
                  <a:schemeClr val="tx1"/>
                </a:solidFill>
              </a:rPr>
              <a:t>像。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サンプルバイアスは</a:t>
            </a:r>
            <a:r>
              <a:rPr lang="en-US" altLang="ja-JP">
                <a:solidFill>
                  <a:schemeClr val="tx1"/>
                </a:solidFill>
              </a:rPr>
              <a:t>+3.5 V</a:t>
            </a:r>
            <a:r>
              <a:rPr lang="ja-JP" altLang="en-US">
                <a:solidFill>
                  <a:schemeClr val="tx1"/>
                </a:solidFill>
              </a:rPr>
              <a:t>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電流値は不明。</a:t>
            </a:r>
          </a:p>
        </p:txBody>
      </p:sp>
      <p:sp>
        <p:nvSpPr>
          <p:cNvPr id="211978" name="正方形/長方形 4"/>
          <p:cNvSpPr>
            <a:spLocks noChangeArrowheads="1"/>
          </p:cNvSpPr>
          <p:nvPr/>
        </p:nvSpPr>
        <p:spPr bwMode="auto">
          <a:xfrm>
            <a:off x="5356225" y="5140325"/>
            <a:ext cx="42910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九州工業大学学術機関リポジトリ</a:t>
            </a:r>
          </a:p>
          <a:p>
            <a:r>
              <a:rPr lang="ja-JP" altLang="en-US" sz="1600">
                <a:solidFill>
                  <a:schemeClr val="tx1"/>
                </a:solidFill>
              </a:rPr>
              <a:t>Khan, Arifur Rahman</a:t>
            </a:r>
            <a:r>
              <a:rPr lang="en-US" altLang="ja-JP" sz="1600">
                <a:solidFill>
                  <a:schemeClr val="tx1"/>
                </a:solidFill>
              </a:rPr>
              <a:t>, </a:t>
            </a:r>
            <a:endParaRPr lang="ja-JP" altLang="en-US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Reaction of atomic hydrogen and oxygen with deuteriumcovered silicon(D/Si)surfaces. </a:t>
            </a:r>
            <a:r>
              <a:rPr lang="en-US" altLang="ja-JP" sz="1600">
                <a:solidFill>
                  <a:schemeClr val="tx1"/>
                </a:solidFill>
              </a:rPr>
              <a:t>(</a:t>
            </a:r>
            <a:r>
              <a:rPr lang="ja-JP" altLang="en-US" sz="1600">
                <a:solidFill>
                  <a:schemeClr val="tx1"/>
                </a:solidFill>
              </a:rPr>
              <a:t>2008</a:t>
            </a:r>
            <a:r>
              <a:rPr lang="en-US" altLang="ja-JP" sz="1600">
                <a:solidFill>
                  <a:schemeClr val="tx1"/>
                </a:solidFill>
              </a:rPr>
              <a:t>)</a:t>
            </a:r>
            <a:endParaRPr lang="ja-JP" altLang="en-US" sz="1600">
              <a:solidFill>
                <a:schemeClr val="tx1"/>
              </a:solidFill>
            </a:endParaRPr>
          </a:p>
        </p:txBody>
      </p:sp>
      <p:sp>
        <p:nvSpPr>
          <p:cNvPr id="211979" name="Rectangle 18"/>
          <p:cNvSpPr>
            <a:spLocks noChangeArrowheads="1"/>
          </p:cNvSpPr>
          <p:nvPr/>
        </p:nvSpPr>
        <p:spPr bwMode="auto">
          <a:xfrm>
            <a:off x="5624513" y="81121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1980" name="図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8" y="5272088"/>
            <a:ext cx="1624012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DFTB】Si</a:t>
            </a:r>
            <a:r>
              <a:rPr lang="en-US" altLang="ja-JP" dirty="0" smtClean="0"/>
              <a:t>(001)-3x1:H</a:t>
            </a:r>
            <a:r>
              <a:rPr lang="ja-JP" altLang="en-US" dirty="0" smtClean="0"/>
              <a:t>表面の</a:t>
            </a:r>
            <a:r>
              <a:rPr lang="en-US" altLang="ja-JP" dirty="0" smtClean="0"/>
              <a:t>constant height STM</a:t>
            </a:r>
            <a:r>
              <a:rPr lang="ja-JP" altLang="en-US" dirty="0" smtClean="0"/>
              <a:t>像シミュレーション</a:t>
            </a:r>
          </a:p>
        </p:txBody>
      </p:sp>
      <p:sp>
        <p:nvSpPr>
          <p:cNvPr id="216067" name="テキスト ボックス 14"/>
          <p:cNvSpPr txBox="1">
            <a:spLocks noChangeArrowheads="1"/>
          </p:cNvSpPr>
          <p:nvPr/>
        </p:nvSpPr>
        <p:spPr bwMode="auto">
          <a:xfrm>
            <a:off x="419100" y="620713"/>
            <a:ext cx="3529013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		Si</a:t>
            </a:r>
            <a:r>
              <a:rPr lang="en-US" altLang="ja-JP" sz="1400" baseline="-25000">
                <a:latin typeface="Calibri" panose="020F0502020204030204" pitchFamily="34" charset="0"/>
              </a:rPr>
              <a:t>4</a:t>
            </a:r>
            <a:r>
              <a:rPr lang="en-US" altLang="ja-JP" sz="1400">
                <a:latin typeface="Calibri" panose="020F0502020204030204" pitchFamily="34" charset="0"/>
              </a:rPr>
              <a:t>H</a:t>
            </a:r>
            <a:r>
              <a:rPr lang="en-US" altLang="ja-JP" sz="1400" baseline="-25000">
                <a:latin typeface="Calibri" panose="020F0502020204030204" pitchFamily="34" charset="0"/>
              </a:rPr>
              <a:t>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試料表面</a:t>
            </a:r>
            <a:r>
              <a:rPr lang="en-US" altLang="ja-JP" sz="1400">
                <a:latin typeface="Calibri" panose="020F0502020204030204" pitchFamily="34" charset="0"/>
              </a:rPr>
              <a:t>:		Si(001)-3x1:H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スキャンモード：</a:t>
            </a:r>
            <a:r>
              <a:rPr lang="en-US" altLang="ja-JP" sz="1400">
                <a:latin typeface="Calibri" panose="020F0502020204030204" pitchFamily="34" charset="0"/>
              </a:rPr>
              <a:t>	constant height STM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-</a:t>
            </a:r>
            <a:r>
              <a:rPr lang="ja-JP" altLang="en-US" sz="1400">
                <a:latin typeface="Calibri" panose="020F0502020204030204" pitchFamily="34" charset="0"/>
              </a:rPr>
              <a:t>試料間の距離</a:t>
            </a:r>
            <a:r>
              <a:rPr lang="en-US" altLang="ja-JP" sz="1400">
                <a:latin typeface="Calibri" panose="020F0502020204030204" pitchFamily="34" charset="0"/>
              </a:rPr>
              <a:t>:	3.4 </a:t>
            </a:r>
            <a:r>
              <a:rPr lang="en-US" altLang="ja-JP" sz="1400"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探針バイアス：</a:t>
            </a:r>
            <a:r>
              <a:rPr lang="en-US" altLang="ja-JP" sz="1400">
                <a:latin typeface="Calibri" panose="020F0502020204030204" pitchFamily="34" charset="0"/>
              </a:rPr>
              <a:t>	+3.5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スキャンエリア：</a:t>
            </a:r>
            <a:r>
              <a:rPr lang="en-US" altLang="ja-JP" sz="1400">
                <a:latin typeface="Calibri" panose="020F0502020204030204" pitchFamily="34" charset="0"/>
              </a:rPr>
              <a:t>	25 </a:t>
            </a:r>
            <a:r>
              <a:rPr lang="en-US" altLang="ja-JP" sz="1400">
                <a:latin typeface="Calibri" panose="020F0502020204030204" pitchFamily="34" charset="0"/>
                <a:cs typeface="Arial" panose="020B0604020202020204" pitchFamily="34" charset="0"/>
              </a:rPr>
              <a:t>Å</a:t>
            </a:r>
            <a:r>
              <a:rPr lang="en-US" altLang="ja-JP" sz="1400">
                <a:latin typeface="Calibri" panose="020F0502020204030204" pitchFamily="34" charset="0"/>
              </a:rPr>
              <a:t> x 25 </a:t>
            </a:r>
            <a:r>
              <a:rPr lang="en-US" altLang="ja-JP" sz="1400">
                <a:latin typeface="Calibri" panose="020F0502020204030204" pitchFamily="34" charset="0"/>
                <a:cs typeface="Arial" panose="020B0604020202020204" pitchFamily="34" charset="0"/>
              </a:rPr>
              <a:t>Å</a:t>
            </a:r>
            <a:endParaRPr lang="en-US" altLang="ja-JP" sz="1400">
              <a:latin typeface="Calibri" panose="020F0502020204030204" pitchFamily="3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1239838" y="4076700"/>
            <a:ext cx="176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ja-JP" alt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トンネル電流像</a:t>
            </a:r>
          </a:p>
        </p:txBody>
      </p:sp>
      <p:pic>
        <p:nvPicPr>
          <p:cNvPr id="216069" name="Picture 8" descr="stm_si001_3x1h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r="14073" b="14627"/>
          <a:stretch>
            <a:fillRect/>
          </a:stretch>
        </p:blipFill>
        <p:spPr bwMode="auto">
          <a:xfrm>
            <a:off x="1136650" y="2076450"/>
            <a:ext cx="23256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0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77"/>
          <a:stretch>
            <a:fillRect/>
          </a:stretch>
        </p:blipFill>
        <p:spPr bwMode="auto">
          <a:xfrm>
            <a:off x="112713" y="3665538"/>
            <a:ext cx="4916487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1" name="角丸四角形 10"/>
          <p:cNvSpPr>
            <a:spLocks noChangeArrowheads="1"/>
          </p:cNvSpPr>
          <p:nvPr/>
        </p:nvSpPr>
        <p:spPr bwMode="auto">
          <a:xfrm>
            <a:off x="5154613" y="703263"/>
            <a:ext cx="4635500" cy="5894387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6072" name="図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1239838"/>
            <a:ext cx="2838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3" name="正方形/長方形 3"/>
          <p:cNvSpPr>
            <a:spLocks noChangeArrowheads="1"/>
          </p:cNvSpPr>
          <p:nvPr/>
        </p:nvSpPr>
        <p:spPr bwMode="auto">
          <a:xfrm>
            <a:off x="5214938" y="4054475"/>
            <a:ext cx="4635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H/Si(100)-3x1 表面の</a:t>
            </a:r>
            <a:r>
              <a:rPr lang="en-US" altLang="ja-JP">
                <a:solidFill>
                  <a:schemeClr val="tx1"/>
                </a:solidFill>
              </a:rPr>
              <a:t>constant current STM</a:t>
            </a:r>
            <a:r>
              <a:rPr lang="ja-JP" altLang="en-US">
                <a:solidFill>
                  <a:schemeClr val="tx1"/>
                </a:solidFill>
              </a:rPr>
              <a:t>像。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サンプルバイアスは</a:t>
            </a:r>
            <a:r>
              <a:rPr lang="en-US" altLang="ja-JP">
                <a:solidFill>
                  <a:schemeClr val="tx1"/>
                </a:solidFill>
              </a:rPr>
              <a:t>+3.5 V</a:t>
            </a:r>
            <a:r>
              <a:rPr lang="ja-JP" altLang="en-US">
                <a:solidFill>
                  <a:schemeClr val="tx1"/>
                </a:solidFill>
              </a:rPr>
              <a:t>。</a:t>
            </a:r>
            <a:endParaRPr lang="en-US" altLang="ja-JP">
              <a:solidFill>
                <a:schemeClr val="tx1"/>
              </a:solidFill>
            </a:endParaRPr>
          </a:p>
          <a:p>
            <a:r>
              <a:rPr lang="ja-JP" altLang="en-US">
                <a:solidFill>
                  <a:schemeClr val="tx1"/>
                </a:solidFill>
              </a:rPr>
              <a:t>電流値は不明。</a:t>
            </a:r>
          </a:p>
        </p:txBody>
      </p:sp>
      <p:sp>
        <p:nvSpPr>
          <p:cNvPr id="216074" name="正方形/長方形 4"/>
          <p:cNvSpPr>
            <a:spLocks noChangeArrowheads="1"/>
          </p:cNvSpPr>
          <p:nvPr/>
        </p:nvSpPr>
        <p:spPr bwMode="auto">
          <a:xfrm>
            <a:off x="5356225" y="5140325"/>
            <a:ext cx="42910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</a:rPr>
              <a:t>九州工業大学学術機関リポジトリ</a:t>
            </a:r>
          </a:p>
          <a:p>
            <a:r>
              <a:rPr lang="ja-JP" altLang="en-US" sz="1600">
                <a:solidFill>
                  <a:schemeClr val="tx1"/>
                </a:solidFill>
              </a:rPr>
              <a:t>Khan, Arifur Rahman</a:t>
            </a:r>
            <a:r>
              <a:rPr lang="en-US" altLang="ja-JP" sz="1600">
                <a:solidFill>
                  <a:schemeClr val="tx1"/>
                </a:solidFill>
              </a:rPr>
              <a:t>, </a:t>
            </a:r>
            <a:endParaRPr lang="ja-JP" altLang="en-US" sz="1600">
              <a:solidFill>
                <a:schemeClr val="tx1"/>
              </a:solidFill>
            </a:endParaRPr>
          </a:p>
          <a:p>
            <a:r>
              <a:rPr lang="ja-JP" altLang="en-US" sz="1600">
                <a:solidFill>
                  <a:schemeClr val="tx1"/>
                </a:solidFill>
              </a:rPr>
              <a:t>Reaction of atomic hydrogen and oxygen with deuteriumcovered silicon(D/Si)surfaces. </a:t>
            </a:r>
            <a:r>
              <a:rPr lang="en-US" altLang="ja-JP" sz="1600">
                <a:solidFill>
                  <a:schemeClr val="tx1"/>
                </a:solidFill>
              </a:rPr>
              <a:t>(</a:t>
            </a:r>
            <a:r>
              <a:rPr lang="ja-JP" altLang="en-US" sz="1600">
                <a:solidFill>
                  <a:schemeClr val="tx1"/>
                </a:solidFill>
              </a:rPr>
              <a:t>2008</a:t>
            </a:r>
            <a:r>
              <a:rPr lang="en-US" altLang="ja-JP" sz="1600">
                <a:solidFill>
                  <a:schemeClr val="tx1"/>
                </a:solidFill>
              </a:rPr>
              <a:t>)</a:t>
            </a:r>
            <a:endParaRPr lang="ja-JP" altLang="en-US" sz="1600">
              <a:solidFill>
                <a:schemeClr val="tx1"/>
              </a:solidFill>
            </a:endParaRPr>
          </a:p>
        </p:txBody>
      </p:sp>
      <p:sp>
        <p:nvSpPr>
          <p:cNvPr id="216075" name="Rectangle 18"/>
          <p:cNvSpPr>
            <a:spLocks noChangeArrowheads="1"/>
          </p:cNvSpPr>
          <p:nvPr/>
        </p:nvSpPr>
        <p:spPr bwMode="auto">
          <a:xfrm>
            <a:off x="5624513" y="811213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16076" name="図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5791200"/>
            <a:ext cx="10414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14813</TotalTime>
  <Words>150</Words>
  <Application>Microsoft Office PowerPoint</Application>
  <PresentationFormat>A4 210 x 297 mm</PresentationFormat>
  <Paragraphs>32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【DFTB】Si(001)-3x1:H表面のconstant height STM像シミュレーション</vt:lpstr>
      <vt:lpstr>【DFTB】Si(001)-3x1:H表面のconstant height STM像シミュレーション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2016-09-05T01:34:07Z</dcterms:modified>
</cp:coreProperties>
</file>