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093" r:id="rId3"/>
    <p:sldId id="1160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3411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DFTB_ConstHeightSTM_Inorganic_015a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DFTB_ConstHeightSTM_Inorganic_015b</a:t>
            </a:r>
            <a:r>
              <a:rPr lang="en-US" altLang="ja-JP" smtClean="0"/>
              <a:t> </a:t>
            </a:r>
            <a:endParaRPr lang="en-US" altLang="ja-JP" dirty="0" smtClean="0"/>
          </a:p>
        </p:txBody>
      </p:sp>
      <p:sp>
        <p:nvSpPr>
          <p:cNvPr id="273412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51B0A3B-FDAE-46BA-BA77-8CEFB31A5B04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2034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5459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75460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640AAE0-B78B-41A1-B905-F64EEB5BC2CC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0043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角丸四角形 4"/>
          <p:cNvSpPr>
            <a:spLocks noChangeArrowheads="1"/>
          </p:cNvSpPr>
          <p:nvPr/>
        </p:nvSpPr>
        <p:spPr bwMode="auto">
          <a:xfrm>
            <a:off x="187325" y="717550"/>
            <a:ext cx="4333875" cy="5645150"/>
          </a:xfrm>
          <a:prstGeom prst="roundRect">
            <a:avLst>
              <a:gd name="adj" fmla="val 9329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6288" y="514350"/>
            <a:ext cx="2527300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CeO</a:t>
            </a:r>
            <a:r>
              <a:rPr lang="en-US" altLang="ja-JP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 (110)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 表面の構造</a:t>
            </a:r>
          </a:p>
        </p:txBody>
      </p:sp>
      <p:sp>
        <p:nvSpPr>
          <p:cNvPr id="272388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CeO</a:t>
            </a:r>
            <a:r>
              <a:rPr lang="en-US" altLang="ja-JP" baseline="-25000" dirty="0" smtClean="0"/>
              <a:t>2 </a:t>
            </a:r>
            <a:r>
              <a:rPr lang="en-US" altLang="ja-JP" dirty="0" smtClean="0"/>
              <a:t>(110)</a:t>
            </a:r>
            <a:r>
              <a:rPr lang="ja-JP" altLang="en-US" dirty="0" smtClean="0"/>
              <a:t> </a:t>
            </a:r>
            <a:r>
              <a:rPr lang="ja-JP" altLang="ja-JP" dirty="0" smtClean="0"/>
              <a:t>表面の</a:t>
            </a:r>
            <a:r>
              <a:rPr lang="en-US" altLang="ja-JP" dirty="0" smtClean="0"/>
              <a:t>STM</a:t>
            </a:r>
            <a:r>
              <a:rPr lang="ja-JP" altLang="ja-JP" dirty="0" smtClean="0"/>
              <a:t>像シミュレーション</a:t>
            </a:r>
            <a:endParaRPr lang="ja-JP" altLang="en-US" dirty="0" smtClean="0"/>
          </a:p>
        </p:txBody>
      </p:sp>
      <p:pic>
        <p:nvPicPr>
          <p:cNvPr id="272389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935038"/>
            <a:ext cx="338455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1108075" y="2733675"/>
            <a:ext cx="24463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赤＝酸素原子。白＝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Ce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原子。</a:t>
            </a:r>
            <a:endParaRPr lang="en-US" altLang="ja-JP" sz="14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72391" name="グループ化 27"/>
          <p:cNvGrpSpPr>
            <a:grpSpLocks/>
          </p:cNvGrpSpPr>
          <p:nvPr/>
        </p:nvGrpSpPr>
        <p:grpSpPr bwMode="auto">
          <a:xfrm>
            <a:off x="277813" y="3513138"/>
            <a:ext cx="3375025" cy="2695575"/>
            <a:chOff x="4832075" y="521779"/>
            <a:chExt cx="3952667" cy="3157425"/>
          </a:xfrm>
        </p:grpSpPr>
        <p:pic>
          <p:nvPicPr>
            <p:cNvPr id="272415" name="図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090" y="561932"/>
              <a:ext cx="2664370" cy="2699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テキスト ボックス 7"/>
            <p:cNvSpPr txBox="1"/>
            <p:nvPr/>
          </p:nvSpPr>
          <p:spPr>
            <a:xfrm>
              <a:off x="4832075" y="521779"/>
              <a:ext cx="697201" cy="3700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n-lt"/>
                </a:rPr>
                <a:t>[001]</a:t>
              </a:r>
              <a:endParaRPr lang="ja-JP" altLang="en-US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7881169" y="3309164"/>
              <a:ext cx="903573" cy="3700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n-lt"/>
                </a:rPr>
                <a:t>[-1 1 0]</a:t>
              </a:r>
              <a:endParaRPr lang="ja-JP" alt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418" name="直線矢印コネクタ 10"/>
            <p:cNvCxnSpPr>
              <a:cxnSpLocks noChangeShapeType="1"/>
            </p:cNvCxnSpPr>
            <p:nvPr/>
          </p:nvCxnSpPr>
          <p:spPr bwMode="auto">
            <a:xfrm flipV="1">
              <a:off x="5313050" y="931263"/>
              <a:ext cx="0" cy="233022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2419" name="直線矢印コネクタ 12"/>
            <p:cNvCxnSpPr>
              <a:cxnSpLocks noChangeShapeType="1"/>
            </p:cNvCxnSpPr>
            <p:nvPr/>
          </p:nvCxnSpPr>
          <p:spPr bwMode="auto">
            <a:xfrm>
              <a:off x="5629069" y="3494537"/>
              <a:ext cx="2252861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72392" name="図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3" y="549275"/>
            <a:ext cx="39751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393" name="図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" t="20744" r="22697" b="5022"/>
          <a:stretch>
            <a:fillRect/>
          </a:stretch>
        </p:blipFill>
        <p:spPr bwMode="auto">
          <a:xfrm>
            <a:off x="6970713" y="685800"/>
            <a:ext cx="2570162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394" name="テキスト ボックス 22"/>
          <p:cNvSpPr txBox="1">
            <a:spLocks noChangeArrowheads="1"/>
          </p:cNvSpPr>
          <p:nvPr/>
        </p:nvSpPr>
        <p:spPr bwMode="auto">
          <a:xfrm>
            <a:off x="5818188" y="862013"/>
            <a:ext cx="8524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solidFill>
                  <a:srgbClr val="FFFF00"/>
                </a:solidFill>
                <a:latin typeface="Arial" panose="020B0604020202020204" pitchFamily="34" charset="0"/>
              </a:rPr>
              <a:t>+1.0 V</a:t>
            </a:r>
            <a:endParaRPr lang="ja-JP" altLang="en-US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pic>
        <p:nvPicPr>
          <p:cNvPr id="272395" name="図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3506788"/>
            <a:ext cx="3975100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396" name="テキスト ボックス 26"/>
          <p:cNvSpPr txBox="1">
            <a:spLocks noChangeArrowheads="1"/>
          </p:cNvSpPr>
          <p:nvPr/>
        </p:nvSpPr>
        <p:spPr bwMode="auto">
          <a:xfrm>
            <a:off x="5926138" y="3795713"/>
            <a:ext cx="79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solidFill>
                  <a:srgbClr val="FFFF00"/>
                </a:solidFill>
                <a:latin typeface="Arial" panose="020B0604020202020204" pitchFamily="34" charset="0"/>
              </a:rPr>
              <a:t>-1.0 V</a:t>
            </a:r>
            <a:endParaRPr lang="ja-JP" altLang="en-US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44500" y="3105150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最表面の原子配置</a:t>
            </a:r>
            <a:endParaRPr lang="en-US" altLang="ja-JP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72398" name="図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" t="20744" r="22697" b="5022"/>
          <a:stretch>
            <a:fillRect/>
          </a:stretch>
        </p:blipFill>
        <p:spPr bwMode="auto">
          <a:xfrm>
            <a:off x="6997700" y="3546475"/>
            <a:ext cx="2624138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テキスト ボックス 34"/>
          <p:cNvSpPr txBox="1"/>
          <p:nvPr/>
        </p:nvSpPr>
        <p:spPr>
          <a:xfrm>
            <a:off x="4665663" y="792163"/>
            <a:ext cx="11144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探針</a:t>
            </a:r>
            <a:endParaRPr lang="en-US" altLang="ja-JP" sz="2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バイアス</a:t>
            </a:r>
          </a:p>
        </p:txBody>
      </p:sp>
      <p:grpSp>
        <p:nvGrpSpPr>
          <p:cNvPr id="272400" name="グループ化 35"/>
          <p:cNvGrpSpPr>
            <a:grpSpLocks/>
          </p:cNvGrpSpPr>
          <p:nvPr/>
        </p:nvGrpSpPr>
        <p:grpSpPr bwMode="auto">
          <a:xfrm>
            <a:off x="4810125" y="2109788"/>
            <a:ext cx="876300" cy="1273175"/>
            <a:chOff x="56320" y="2165549"/>
            <a:chExt cx="877163" cy="1272733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56320" y="2165549"/>
              <a:ext cx="877163" cy="3697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電流値</a:t>
              </a:r>
            </a:p>
          </p:txBody>
        </p:sp>
        <p:cxnSp>
          <p:nvCxnSpPr>
            <p:cNvPr id="272412" name="直線矢印コネクタ 37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テキスト ボックス 38"/>
            <p:cNvSpPr txBox="1"/>
            <p:nvPr/>
          </p:nvSpPr>
          <p:spPr>
            <a:xfrm>
              <a:off x="396380" y="2544829"/>
              <a:ext cx="414746" cy="368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強</a:t>
              </a: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396380" y="3068522"/>
              <a:ext cx="414746" cy="36976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弱</a:t>
              </a:r>
            </a:p>
          </p:txBody>
        </p:sp>
      </p:grpSp>
      <p:grpSp>
        <p:nvGrpSpPr>
          <p:cNvPr id="272401" name="グループ化 40"/>
          <p:cNvGrpSpPr>
            <a:grpSpLocks/>
          </p:cNvGrpSpPr>
          <p:nvPr/>
        </p:nvGrpSpPr>
        <p:grpSpPr bwMode="auto">
          <a:xfrm>
            <a:off x="4810125" y="5045075"/>
            <a:ext cx="876300" cy="1271588"/>
            <a:chOff x="56320" y="2165549"/>
            <a:chExt cx="877163" cy="1272733"/>
          </a:xfrm>
        </p:grpSpPr>
        <p:sp>
          <p:nvSpPr>
            <p:cNvPr id="42" name="テキスト ボックス 41"/>
            <p:cNvSpPr txBox="1"/>
            <p:nvPr/>
          </p:nvSpPr>
          <p:spPr>
            <a:xfrm>
              <a:off x="56320" y="2165549"/>
              <a:ext cx="877163" cy="3686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電流値</a:t>
              </a:r>
            </a:p>
          </p:txBody>
        </p:sp>
        <p:cxnSp>
          <p:nvCxnSpPr>
            <p:cNvPr id="272408" name="直線矢印コネクタ 42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テキスト ボックス 43"/>
            <p:cNvSpPr txBox="1"/>
            <p:nvPr/>
          </p:nvSpPr>
          <p:spPr>
            <a:xfrm>
              <a:off x="396380" y="2543714"/>
              <a:ext cx="414746" cy="370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強</a:t>
              </a: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396380" y="3069650"/>
              <a:ext cx="414746" cy="3686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弱</a:t>
              </a:r>
            </a:p>
          </p:txBody>
        </p:sp>
      </p:grpSp>
      <p:sp>
        <p:nvSpPr>
          <p:cNvPr id="272402" name="正方形/長方形 9"/>
          <p:cNvSpPr>
            <a:spLocks noChangeArrowheads="1"/>
          </p:cNvSpPr>
          <p:nvPr/>
        </p:nvSpPr>
        <p:spPr bwMode="auto">
          <a:xfrm>
            <a:off x="1611313" y="4140200"/>
            <a:ext cx="1446212" cy="1430338"/>
          </a:xfrm>
          <a:prstGeom prst="rect">
            <a:avLst/>
          </a:prstGeom>
          <a:noFill/>
          <a:ln w="19050" algn="ctr">
            <a:solidFill>
              <a:srgbClr val="FFC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" name="正方形/長方形 45"/>
          <p:cNvSpPr/>
          <p:nvPr/>
        </p:nvSpPr>
        <p:spPr bwMode="auto">
          <a:xfrm>
            <a:off x="2554288" y="3749675"/>
            <a:ext cx="438150" cy="65881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287713" y="3709988"/>
            <a:ext cx="1006475" cy="369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Unit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cell</a:t>
            </a:r>
            <a:endParaRPr lang="ja-JP" alt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262313" y="5121275"/>
            <a:ext cx="1236662" cy="3683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Scan area</a:t>
            </a:r>
            <a:endParaRPr lang="ja-JP" alt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89113" y="6457950"/>
            <a:ext cx="67643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バイアスの正負によって、趣の全く異なる</a:t>
            </a:r>
            <a:r>
              <a:rPr lang="en-US" altLang="ja-JP" sz="2000" dirty="0">
                <a:solidFill>
                  <a:schemeClr val="tx1"/>
                </a:solidFill>
                <a:latin typeface="+mn-lt"/>
              </a:rPr>
              <a:t>STM</a:t>
            </a: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像が得られた。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CeO</a:t>
            </a:r>
            <a:r>
              <a:rPr lang="en-US" altLang="ja-JP" baseline="-25000" dirty="0" smtClean="0"/>
              <a:t>2 </a:t>
            </a:r>
            <a:r>
              <a:rPr lang="en-US" altLang="ja-JP" dirty="0" smtClean="0"/>
              <a:t>(111)</a:t>
            </a:r>
            <a:r>
              <a:rPr lang="ja-JP" altLang="en-US" dirty="0" smtClean="0"/>
              <a:t> </a:t>
            </a:r>
            <a:r>
              <a:rPr lang="ja-JP" altLang="ja-JP" dirty="0" smtClean="0"/>
              <a:t>表面の</a:t>
            </a:r>
            <a:r>
              <a:rPr lang="en-US" altLang="ja-JP" dirty="0" err="1" smtClean="0"/>
              <a:t>nc</a:t>
            </a:r>
            <a:r>
              <a:rPr lang="en-US" altLang="ja-JP" dirty="0" smtClean="0"/>
              <a:t>-AFM</a:t>
            </a:r>
            <a:r>
              <a:rPr lang="ja-JP" altLang="ja-JP" dirty="0" smtClean="0"/>
              <a:t>像</a:t>
            </a:r>
            <a:r>
              <a:rPr lang="ja-JP" altLang="en-US" dirty="0" smtClean="0"/>
              <a:t>（参考）</a:t>
            </a:r>
          </a:p>
        </p:txBody>
      </p:sp>
      <p:pic>
        <p:nvPicPr>
          <p:cNvPr id="274435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765175"/>
            <a:ext cx="59055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4436" name="正方形/長方形 3"/>
          <p:cNvSpPr>
            <a:spLocks noChangeArrowheads="1"/>
          </p:cNvSpPr>
          <p:nvPr/>
        </p:nvSpPr>
        <p:spPr bwMode="auto">
          <a:xfrm>
            <a:off x="704850" y="5516563"/>
            <a:ext cx="84963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1400" dirty="0">
                <a:solidFill>
                  <a:schemeClr val="tx1"/>
                </a:solidFill>
              </a:rPr>
              <a:t>分子構造総合討論会</a:t>
            </a:r>
            <a:r>
              <a:rPr lang="en-US" altLang="zh-TW" sz="1400" dirty="0">
                <a:solidFill>
                  <a:schemeClr val="tx1"/>
                </a:solidFill>
              </a:rPr>
              <a:t>2004</a:t>
            </a:r>
            <a:r>
              <a:rPr lang="zh-TW" altLang="en-US" sz="1400" dirty="0">
                <a:solidFill>
                  <a:schemeClr val="tx1"/>
                </a:solidFill>
              </a:rPr>
              <a:t>講演要旨集</a:t>
            </a:r>
            <a:endParaRPr lang="en-US" altLang="ja-JP" sz="1400" dirty="0">
              <a:solidFill>
                <a:schemeClr val="tx1"/>
              </a:solidFill>
            </a:endParaRPr>
          </a:p>
          <a:p>
            <a:r>
              <a:rPr lang="en-US" altLang="ja-JP" sz="1400" dirty="0">
                <a:solidFill>
                  <a:schemeClr val="tx1"/>
                </a:solidFill>
              </a:rPr>
              <a:t>3B01 </a:t>
            </a:r>
            <a:r>
              <a:rPr lang="ja-JP" altLang="en-US" sz="1400" dirty="0">
                <a:solidFill>
                  <a:schemeClr val="tx1"/>
                </a:solidFill>
              </a:rPr>
              <a:t> </a:t>
            </a:r>
            <a:r>
              <a:rPr lang="en-US" altLang="ja-JP" sz="1400" dirty="0">
                <a:solidFill>
                  <a:schemeClr val="tx1"/>
                </a:solidFill>
              </a:rPr>
              <a:t>NC-AFM </a:t>
            </a:r>
            <a:r>
              <a:rPr lang="ja-JP" altLang="en-US" sz="1400" dirty="0">
                <a:solidFill>
                  <a:schemeClr val="tx1"/>
                </a:solidFill>
              </a:rPr>
              <a:t>及び </a:t>
            </a:r>
            <a:r>
              <a:rPr lang="en-US" altLang="ja-JP" sz="1400" dirty="0">
                <a:solidFill>
                  <a:schemeClr val="tx1"/>
                </a:solidFill>
              </a:rPr>
              <a:t>STM </a:t>
            </a:r>
            <a:r>
              <a:rPr lang="ja-JP" altLang="en-US" sz="1400" dirty="0">
                <a:solidFill>
                  <a:schemeClr val="tx1"/>
                </a:solidFill>
              </a:rPr>
              <a:t>による </a:t>
            </a:r>
            <a:r>
              <a:rPr lang="en-US" altLang="ja-JP" sz="1400" dirty="0">
                <a:solidFill>
                  <a:schemeClr val="tx1"/>
                </a:solidFill>
              </a:rPr>
              <a:t>CeO2(111)</a:t>
            </a:r>
            <a:r>
              <a:rPr lang="ja-JP" altLang="en-US" sz="1400" dirty="0">
                <a:solidFill>
                  <a:schemeClr val="tx1"/>
                </a:solidFill>
              </a:rPr>
              <a:t>表面での吸着サイト・吸着分子構造及び新規反応機構に関する研究</a:t>
            </a:r>
          </a:p>
          <a:p>
            <a:r>
              <a:rPr lang="en-US" altLang="ja-JP" sz="1400" dirty="0">
                <a:solidFill>
                  <a:schemeClr val="tx1"/>
                </a:solidFill>
              </a:rPr>
              <a:t>(</a:t>
            </a:r>
            <a:r>
              <a:rPr lang="ja-JP" altLang="en-US" sz="1400" dirty="0">
                <a:solidFill>
                  <a:schemeClr val="tx1"/>
                </a:solidFill>
              </a:rPr>
              <a:t>東大院理</a:t>
            </a:r>
            <a:r>
              <a:rPr lang="en-US" altLang="ja-JP" sz="1400" dirty="0">
                <a:solidFill>
                  <a:schemeClr val="tx1"/>
                </a:solidFill>
              </a:rPr>
              <a:t>) ○</a:t>
            </a:r>
            <a:r>
              <a:rPr lang="ja-JP" altLang="en-US" sz="1400" dirty="0">
                <a:solidFill>
                  <a:schemeClr val="tx1"/>
                </a:solidFill>
              </a:rPr>
              <a:t>生井 勝康，田澤 俊樹，岩澤 康裕</a:t>
            </a:r>
          </a:p>
        </p:txBody>
      </p:sp>
      <p:sp>
        <p:nvSpPr>
          <p:cNvPr id="274437" name="正方形/長方形 4"/>
          <p:cNvSpPr>
            <a:spLocks noChangeArrowheads="1"/>
          </p:cNvSpPr>
          <p:nvPr/>
        </p:nvSpPr>
        <p:spPr bwMode="auto">
          <a:xfrm>
            <a:off x="704850" y="4541838"/>
            <a:ext cx="8640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1600" dirty="0">
                <a:solidFill>
                  <a:schemeClr val="tx1"/>
                </a:solidFill>
              </a:rPr>
              <a:t>(a)CeO2(111)</a:t>
            </a:r>
            <a:r>
              <a:rPr lang="ja-JP" altLang="en-US" sz="1600" dirty="0">
                <a:solidFill>
                  <a:schemeClr val="tx1"/>
                </a:solidFill>
              </a:rPr>
              <a:t>表面に室温で</a:t>
            </a:r>
            <a:r>
              <a:rPr lang="en-US" altLang="ja-JP" sz="1600" dirty="0">
                <a:solidFill>
                  <a:schemeClr val="tx1"/>
                </a:solidFill>
              </a:rPr>
              <a:t>4.5 L </a:t>
            </a:r>
            <a:r>
              <a:rPr lang="ja-JP" altLang="en-US" sz="1600" dirty="0">
                <a:solidFill>
                  <a:schemeClr val="tx1"/>
                </a:solidFill>
              </a:rPr>
              <a:t>メタノールを露出した後に観察された原子分解能</a:t>
            </a:r>
            <a:r>
              <a:rPr lang="en-US" altLang="ja-JP" sz="1600" dirty="0">
                <a:solidFill>
                  <a:schemeClr val="tx1"/>
                </a:solidFill>
              </a:rPr>
              <a:t>NC-AFM </a:t>
            </a:r>
            <a:r>
              <a:rPr lang="ja-JP" altLang="en-US" sz="1600" dirty="0">
                <a:solidFill>
                  <a:schemeClr val="tx1"/>
                </a:solidFill>
              </a:rPr>
              <a:t>像。</a:t>
            </a:r>
            <a:r>
              <a:rPr lang="en-US" altLang="ja-JP" sz="1600" dirty="0">
                <a:solidFill>
                  <a:schemeClr val="tx1"/>
                </a:solidFill>
              </a:rPr>
              <a:t>(5.3 × 5.3 nm2, ΔA ~ 6</a:t>
            </a:r>
            <a:r>
              <a:rPr lang="ja-JP" altLang="en-US" sz="1600" dirty="0">
                <a:solidFill>
                  <a:schemeClr val="tx1"/>
                </a:solidFill>
              </a:rPr>
              <a:t> </a:t>
            </a:r>
            <a:r>
              <a:rPr lang="en-US" altLang="ja-JP" sz="1600" dirty="0">
                <a:solidFill>
                  <a:schemeClr val="tx1"/>
                </a:solidFill>
              </a:rPr>
              <a:t>nm, Vs= -0.677 V, </a:t>
            </a:r>
            <a:r>
              <a:rPr lang="en-US" altLang="ja-JP" sz="1600" dirty="0" err="1">
                <a:solidFill>
                  <a:schemeClr val="tx1"/>
                </a:solidFill>
              </a:rPr>
              <a:t>Δf</a:t>
            </a:r>
            <a:r>
              <a:rPr lang="en-US" altLang="ja-JP" sz="1600" dirty="0">
                <a:solidFill>
                  <a:schemeClr val="tx1"/>
                </a:solidFill>
              </a:rPr>
              <a:t> ~ 194 Hz) (b)</a:t>
            </a:r>
            <a:r>
              <a:rPr lang="ja-JP" altLang="en-US" sz="1600" dirty="0">
                <a:solidFill>
                  <a:schemeClr val="tx1"/>
                </a:solidFill>
              </a:rPr>
              <a:t>メトキシ種の吸着サイトのモデル。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14812</TotalTime>
  <Words>196</Words>
  <Application>Microsoft Office PowerPoint</Application>
  <PresentationFormat>A4 210 x 297 mm</PresentationFormat>
  <Paragraphs>28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デザインの設定</vt:lpstr>
      <vt:lpstr>1_標準デザイン</vt:lpstr>
      <vt:lpstr>【DFTB】 CeO2 (110) 表面のSTM像シミュレーション</vt:lpstr>
      <vt:lpstr>【DFTB】 CeO2 (111) 表面のnc-AFM像（参考）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1026</cp:revision>
  <dcterms:created xsi:type="dcterms:W3CDTF">2014-03-31T02:49:52Z</dcterms:created>
  <dcterms:modified xsi:type="dcterms:W3CDTF">2016-09-05T01:39:48Z</dcterms:modified>
</cp:coreProperties>
</file>