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6"/>
  </p:notesMasterIdLst>
  <p:handoutMasterIdLst>
    <p:handoutMasterId r:id="rId7"/>
  </p:handoutMasterIdLst>
  <p:sldIdLst>
    <p:sldId id="846" r:id="rId4"/>
    <p:sldId id="847" r:id="rId5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67" autoAdjust="0"/>
    <p:restoredTop sz="86401" autoAdjust="0"/>
  </p:normalViewPr>
  <p:slideViewPr>
    <p:cSldViewPr>
      <p:cViewPr>
        <p:scale>
          <a:sx n="66" d="100"/>
          <a:sy n="66" d="100"/>
        </p:scale>
        <p:origin x="-2766" y="-83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2.xml"/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DFTB_ConstHeightSTM_Inorganic_012</a:t>
            </a:r>
            <a:r>
              <a:rPr lang="en-US" altLang="ja-JP" dirty="0" smtClean="0"/>
              <a:t> 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2A2294-EB08-47FD-A434-49C06D54B1E1}" type="slidenum">
              <a:rPr lang="en-US" altLang="ja-JP" smtClean="0"/>
              <a:pPr>
                <a:defRPr/>
              </a:pPr>
              <a:t>1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695800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35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" y="1557338"/>
            <a:ext cx="4321175" cy="1458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8355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ja-JP" sz="2000" dirty="0" smtClean="0"/>
              <a:t>【DFTB】 </a:t>
            </a:r>
            <a:r>
              <a:rPr lang="ja-JP" altLang="en-US" sz="2000" dirty="0" smtClean="0"/>
              <a:t>高さ一定モードによる</a:t>
            </a:r>
            <a:r>
              <a:rPr lang="en-US" altLang="ja-JP" sz="2000" dirty="0" smtClean="0"/>
              <a:t>RuO</a:t>
            </a:r>
            <a:r>
              <a:rPr lang="en-US" altLang="ja-JP" sz="2000" baseline="-25000" dirty="0" smtClean="0"/>
              <a:t>2</a:t>
            </a:r>
            <a:r>
              <a:rPr lang="en-US" altLang="en-US" sz="2000" dirty="0" smtClean="0"/>
              <a:t>(</a:t>
            </a:r>
            <a:r>
              <a:rPr lang="en-US" altLang="ja-JP" sz="2000" dirty="0" smtClean="0"/>
              <a:t>110</a:t>
            </a:r>
            <a:r>
              <a:rPr lang="en-US" altLang="en-US" sz="2000" dirty="0" smtClean="0"/>
              <a:t>) </a:t>
            </a:r>
            <a:r>
              <a:rPr lang="ja-JP" altLang="en-US" sz="2000" dirty="0" smtClean="0"/>
              <a:t>表面のトンネル電流像</a:t>
            </a:r>
            <a:r>
              <a:rPr lang="en-US" altLang="ja-JP" sz="2000" dirty="0" smtClean="0"/>
              <a:t>STM</a:t>
            </a:r>
            <a:r>
              <a:rPr lang="ja-JP" altLang="en-US" sz="2000" dirty="0" smtClean="0"/>
              <a:t>シミュレーション</a:t>
            </a:r>
          </a:p>
        </p:txBody>
      </p:sp>
      <p:sp>
        <p:nvSpPr>
          <p:cNvPr id="228356" name="テキスト ボックス 14"/>
          <p:cNvSpPr txBox="1">
            <a:spLocks noChangeArrowheads="1"/>
          </p:cNvSpPr>
          <p:nvPr/>
        </p:nvSpPr>
        <p:spPr bwMode="auto">
          <a:xfrm>
            <a:off x="7905750" y="1412875"/>
            <a:ext cx="1827213" cy="952500"/>
          </a:xfrm>
          <a:prstGeom prst="rect">
            <a:avLst/>
          </a:prstGeom>
          <a:solidFill>
            <a:srgbClr val="FFFFCC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 dirty="0">
                <a:latin typeface="Calibri" panose="020F0502020204030204" pitchFamily="34" charset="0"/>
              </a:rPr>
              <a:t>探針</a:t>
            </a:r>
            <a:r>
              <a:rPr lang="en-US" altLang="ja-JP" sz="1400" dirty="0">
                <a:latin typeface="Calibri" panose="020F0502020204030204" pitchFamily="34" charset="0"/>
              </a:rPr>
              <a:t>: Si</a:t>
            </a:r>
            <a:r>
              <a:rPr lang="en-US" altLang="ja-JP" sz="1400" baseline="-25000" dirty="0">
                <a:latin typeface="Calibri" panose="020F0502020204030204" pitchFamily="34" charset="0"/>
              </a:rPr>
              <a:t>4</a:t>
            </a:r>
            <a:r>
              <a:rPr lang="en-US" altLang="ja-JP" sz="1400" dirty="0">
                <a:latin typeface="Calibri" panose="020F0502020204030204" pitchFamily="34" charset="0"/>
              </a:rPr>
              <a:t>H</a:t>
            </a:r>
            <a:r>
              <a:rPr lang="en-US" altLang="ja-JP" sz="1400" baseline="-25000" dirty="0">
                <a:latin typeface="Calibri" panose="020F0502020204030204" pitchFamily="34" charset="0"/>
              </a:rPr>
              <a:t>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 dirty="0">
                <a:latin typeface="Calibri" panose="020F0502020204030204" pitchFamily="34" charset="0"/>
              </a:rPr>
              <a:t>試料表面</a:t>
            </a:r>
            <a:r>
              <a:rPr lang="en-US" altLang="ja-JP" sz="1400" dirty="0">
                <a:latin typeface="Calibri" panose="020F0502020204030204" pitchFamily="34" charset="0"/>
              </a:rPr>
              <a:t>: RuO</a:t>
            </a:r>
            <a:r>
              <a:rPr lang="en-US" altLang="ja-JP" sz="1400" baseline="-25000" dirty="0">
                <a:latin typeface="Calibri" panose="020F0502020204030204" pitchFamily="34" charset="0"/>
              </a:rPr>
              <a:t>2</a:t>
            </a:r>
            <a:r>
              <a:rPr lang="en-US" altLang="ja-JP" sz="1400" dirty="0">
                <a:latin typeface="Calibri" panose="020F0502020204030204" pitchFamily="34" charset="0"/>
              </a:rPr>
              <a:t>(110)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 dirty="0">
                <a:latin typeface="Calibri" panose="020F0502020204030204" pitchFamily="34" charset="0"/>
              </a:rPr>
              <a:t>探針高さ</a:t>
            </a:r>
            <a:r>
              <a:rPr lang="en-US" altLang="ja-JP" sz="1400" dirty="0">
                <a:latin typeface="Calibri" panose="020F0502020204030204" pitchFamily="34" charset="0"/>
              </a:rPr>
              <a:t>: 8.5 Å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 dirty="0">
                <a:latin typeface="Calibri" panose="020F0502020204030204" pitchFamily="34" charset="0"/>
              </a:rPr>
              <a:t>探針バイアス</a:t>
            </a:r>
            <a:r>
              <a:rPr lang="en-US" altLang="ja-JP" sz="1400" dirty="0">
                <a:latin typeface="Calibri" panose="020F0502020204030204" pitchFamily="34" charset="0"/>
              </a:rPr>
              <a:t>: +0.01 V</a:t>
            </a:r>
          </a:p>
        </p:txBody>
      </p:sp>
      <p:sp>
        <p:nvSpPr>
          <p:cNvPr id="228357" name="Text Box 24"/>
          <p:cNvSpPr txBox="1">
            <a:spLocks noChangeArrowheads="1"/>
          </p:cNvSpPr>
          <p:nvPr/>
        </p:nvSpPr>
        <p:spPr bwMode="auto">
          <a:xfrm>
            <a:off x="344488" y="765175"/>
            <a:ext cx="781050" cy="366713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22375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defTabSz="1222375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defTabSz="1222375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defTabSz="1222375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defTabSz="1222375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800">
                <a:solidFill>
                  <a:schemeClr val="bg1"/>
                </a:solidFill>
              </a:rPr>
              <a:t>DFTB</a:t>
            </a:r>
          </a:p>
        </p:txBody>
      </p:sp>
      <p:sp>
        <p:nvSpPr>
          <p:cNvPr id="228358" name="Rectangle 18"/>
          <p:cNvSpPr>
            <a:spLocks noChangeArrowheads="1"/>
          </p:cNvSpPr>
          <p:nvPr/>
        </p:nvSpPr>
        <p:spPr bwMode="auto">
          <a:xfrm>
            <a:off x="4951413" y="4076700"/>
            <a:ext cx="44608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ja-JP" altLang="en-US" sz="1800"/>
              <a:t>高さ一定モード、トンネル電流像の計算結果 </a:t>
            </a:r>
          </a:p>
        </p:txBody>
      </p:sp>
      <p:sp>
        <p:nvSpPr>
          <p:cNvPr id="228359" name="テキスト ボックス 14"/>
          <p:cNvSpPr txBox="1">
            <a:spLocks noChangeArrowheads="1"/>
          </p:cNvSpPr>
          <p:nvPr/>
        </p:nvSpPr>
        <p:spPr bwMode="auto">
          <a:xfrm>
            <a:off x="4881563" y="909638"/>
            <a:ext cx="186531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>
                <a:latin typeface="Calibri" panose="020F0502020204030204" pitchFamily="34" charset="0"/>
              </a:rPr>
              <a:t>探針・試料モデル</a:t>
            </a:r>
            <a:endParaRPr lang="en-US" altLang="ja-JP" sz="1800">
              <a:latin typeface="Calibri" panose="020F0502020204030204" pitchFamily="34" charset="0"/>
            </a:endParaRPr>
          </a:p>
        </p:txBody>
      </p:sp>
      <p:sp>
        <p:nvSpPr>
          <p:cNvPr id="228360" name="テキスト ボックス 14"/>
          <p:cNvSpPr txBox="1">
            <a:spLocks noChangeArrowheads="1"/>
          </p:cNvSpPr>
          <p:nvPr/>
        </p:nvSpPr>
        <p:spPr bwMode="auto">
          <a:xfrm>
            <a:off x="271463" y="1268413"/>
            <a:ext cx="1736725" cy="314325"/>
          </a:xfrm>
          <a:prstGeom prst="rect">
            <a:avLst/>
          </a:prstGeom>
          <a:solidFill>
            <a:srgbClr val="FFFFCC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 dirty="0">
                <a:latin typeface="Calibri" panose="020F0502020204030204" pitchFamily="34" charset="0"/>
              </a:rPr>
              <a:t>試料表面</a:t>
            </a:r>
            <a:r>
              <a:rPr lang="en-US" altLang="ja-JP" sz="1400" dirty="0">
                <a:latin typeface="Calibri" panose="020F0502020204030204" pitchFamily="34" charset="0"/>
              </a:rPr>
              <a:t>: RuO</a:t>
            </a:r>
            <a:r>
              <a:rPr lang="en-US" altLang="ja-JP" sz="1400" baseline="-25000" dirty="0">
                <a:latin typeface="Calibri" panose="020F0502020204030204" pitchFamily="34" charset="0"/>
              </a:rPr>
              <a:t>2</a:t>
            </a:r>
            <a:r>
              <a:rPr lang="en-US" altLang="ja-JP" sz="1400" dirty="0">
                <a:latin typeface="Calibri" panose="020F0502020204030204" pitchFamily="34" charset="0"/>
              </a:rPr>
              <a:t>(110)</a:t>
            </a:r>
          </a:p>
        </p:txBody>
      </p:sp>
      <p:pic>
        <p:nvPicPr>
          <p:cNvPr id="228361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4800" y="1341438"/>
            <a:ext cx="2378075" cy="1741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8362" name="正方形/長方形 2"/>
          <p:cNvSpPr>
            <a:spLocks noChangeArrowheads="1"/>
          </p:cNvSpPr>
          <p:nvPr/>
        </p:nvSpPr>
        <p:spPr bwMode="auto">
          <a:xfrm>
            <a:off x="5457825" y="3140075"/>
            <a:ext cx="396081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3048000" algn="l"/>
              </a:tabLst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3048000" algn="l"/>
              </a:tabLst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3048000" algn="l"/>
              </a:tabLs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3048000" algn="l"/>
              </a:tabLst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3048000" algn="l"/>
              </a:tabLst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048000" algn="l"/>
              </a:tabLst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048000" algn="l"/>
              </a:tabLst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048000" algn="l"/>
              </a:tabLst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048000" algn="l"/>
              </a:tabLst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ja-JP" altLang="en-US" sz="1400"/>
              <a:t>試料の原子構造として最小ユニットだけ用意し、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ja-JP" sz="1400"/>
              <a:t>xy</a:t>
            </a:r>
            <a:r>
              <a:rPr lang="ja-JP" altLang="en-US" sz="1400"/>
              <a:t>方向へは並進ベクトルで自在に拡張する。</a:t>
            </a:r>
          </a:p>
        </p:txBody>
      </p:sp>
      <p:pic>
        <p:nvPicPr>
          <p:cNvPr id="228363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8538" y="4486275"/>
            <a:ext cx="4824412" cy="187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8364" name="Rectangle 12"/>
          <p:cNvSpPr>
            <a:spLocks noChangeArrowheads="1"/>
          </p:cNvSpPr>
          <p:nvPr/>
        </p:nvSpPr>
        <p:spPr bwMode="auto">
          <a:xfrm>
            <a:off x="6384925" y="6323013"/>
            <a:ext cx="23749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lang="ja-JP" altLang="en-US" sz="1600">
                <a:solidFill>
                  <a:schemeClr val="tx1"/>
                </a:solidFill>
                <a:latin typeface="Arial" panose="020B0604020202020204" pitchFamily="34" charset="0"/>
              </a:rPr>
              <a:t>電流値</a:t>
            </a:r>
            <a:r>
              <a:rPr lang="en-US" altLang="ja-JP" sz="1600">
                <a:solidFill>
                  <a:schemeClr val="tx1"/>
                </a:solidFill>
                <a:latin typeface="Arial" panose="020B0604020202020204" pitchFamily="34" charset="0"/>
              </a:rPr>
              <a:t>0.0</a:t>
            </a:r>
            <a:r>
              <a:rPr lang="ja-JP" altLang="en-US" sz="1600">
                <a:solidFill>
                  <a:schemeClr val="tx1"/>
                </a:solidFill>
                <a:latin typeface="Arial" panose="020B0604020202020204" pitchFamily="34" charset="0"/>
              </a:rPr>
              <a:t>～</a:t>
            </a:r>
            <a:r>
              <a:rPr lang="en-US" altLang="ja-JP" sz="1600">
                <a:solidFill>
                  <a:schemeClr val="tx1"/>
                </a:solidFill>
                <a:latin typeface="Arial" panose="020B0604020202020204" pitchFamily="34" charset="0"/>
              </a:rPr>
              <a:t>0.00767 nA </a:t>
            </a:r>
          </a:p>
        </p:txBody>
      </p:sp>
      <p:grpSp>
        <p:nvGrpSpPr>
          <p:cNvPr id="228365" name="Group 13"/>
          <p:cNvGrpSpPr>
            <a:grpSpLocks/>
          </p:cNvGrpSpPr>
          <p:nvPr/>
        </p:nvGrpSpPr>
        <p:grpSpPr bwMode="auto">
          <a:xfrm>
            <a:off x="344488" y="3789363"/>
            <a:ext cx="3943350" cy="2197100"/>
            <a:chOff x="-1099" y="2296"/>
            <a:chExt cx="3346" cy="1864"/>
          </a:xfrm>
        </p:grpSpPr>
        <p:pic>
          <p:nvPicPr>
            <p:cNvPr id="228373" name="Picture 14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99" y="2296"/>
              <a:ext cx="3346" cy="1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8374" name="Rectangle 15"/>
            <p:cNvSpPr>
              <a:spLocks noChangeArrowheads="1"/>
            </p:cNvSpPr>
            <p:nvPr/>
          </p:nvSpPr>
          <p:spPr bwMode="auto">
            <a:xfrm>
              <a:off x="-524" y="2458"/>
              <a:ext cx="1577" cy="1550"/>
            </a:xfrm>
            <a:prstGeom prst="rect">
              <a:avLst/>
            </a:prstGeom>
            <a:solidFill>
              <a:srgbClr val="00FF00">
                <a:alpha val="32941"/>
              </a:srgbClr>
            </a:solidFill>
            <a:ln w="9525">
              <a:solidFill>
                <a:srgbClr val="00FF00"/>
              </a:solidFill>
              <a:miter lim="800000"/>
              <a:headEnd/>
              <a:tailEnd/>
            </a:ln>
          </p:spPr>
          <p:txBody>
            <a:bodyPr lIns="74295" tIns="8890" rIns="74295" bIns="8890"/>
            <a:lstStyle/>
            <a:p>
              <a:pPr algn="ctr" eaLnBrk="1" hangingPunct="1"/>
              <a:endParaRPr lang="ja-JP" altLang="en-US"/>
            </a:p>
          </p:txBody>
        </p:sp>
        <p:sp>
          <p:nvSpPr>
            <p:cNvPr id="228375" name="Rectangle 16"/>
            <p:cNvSpPr>
              <a:spLocks noChangeArrowheads="1"/>
            </p:cNvSpPr>
            <p:nvPr/>
          </p:nvSpPr>
          <p:spPr bwMode="auto">
            <a:xfrm>
              <a:off x="-128" y="3232"/>
              <a:ext cx="796" cy="413"/>
            </a:xfrm>
            <a:prstGeom prst="rect">
              <a:avLst/>
            </a:prstGeom>
            <a:solidFill>
              <a:srgbClr val="FFFF00">
                <a:alpha val="32941"/>
              </a:srgbClr>
            </a:solidFill>
            <a:ln w="9525">
              <a:solidFill>
                <a:srgbClr val="FFFF00"/>
              </a:solidFill>
              <a:miter lim="800000"/>
              <a:headEnd/>
              <a:tailEnd/>
            </a:ln>
          </p:spPr>
          <p:txBody>
            <a:bodyPr lIns="74295" tIns="8890" rIns="74295" bIns="8890"/>
            <a:lstStyle/>
            <a:p>
              <a:pPr algn="ctr" eaLnBrk="1" hangingPunct="1"/>
              <a:endParaRPr lang="ja-JP" altLang="en-US"/>
            </a:p>
          </p:txBody>
        </p:sp>
      </p:grpSp>
      <p:sp>
        <p:nvSpPr>
          <p:cNvPr id="228366" name="正方形/長方形 2"/>
          <p:cNvSpPr>
            <a:spLocks noChangeArrowheads="1"/>
          </p:cNvSpPr>
          <p:nvPr/>
        </p:nvSpPr>
        <p:spPr bwMode="auto">
          <a:xfrm>
            <a:off x="344488" y="6021388"/>
            <a:ext cx="39608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3048000" algn="l"/>
              </a:tabLst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3048000" algn="l"/>
              </a:tabLst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3048000" algn="l"/>
              </a:tabLs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3048000" algn="l"/>
              </a:tabLst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3048000" algn="l"/>
              </a:tabLst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048000" algn="l"/>
              </a:tabLst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048000" algn="l"/>
              </a:tabLst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048000" algn="l"/>
              </a:tabLst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048000" algn="l"/>
              </a:tabLst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ja-JP" altLang="en-US" sz="1200"/>
              <a:t>並進対称性によって拡張した試料モデルを上から見た図。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200"/>
              <a:t>黄色の枠が単位格子。緑色の枠がスキャンエリアを表す。</a:t>
            </a:r>
          </a:p>
        </p:txBody>
      </p:sp>
      <p:sp>
        <p:nvSpPr>
          <p:cNvPr id="228367" name="正方形/長方形 2"/>
          <p:cNvSpPr>
            <a:spLocks noChangeArrowheads="1"/>
          </p:cNvSpPr>
          <p:nvPr/>
        </p:nvSpPr>
        <p:spPr bwMode="auto">
          <a:xfrm>
            <a:off x="2720975" y="3213100"/>
            <a:ext cx="15494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3048000" algn="l"/>
              </a:tabLst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3048000" algn="l"/>
              </a:tabLst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3048000" algn="l"/>
              </a:tabLs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3048000" algn="l"/>
              </a:tabLst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3048000" algn="l"/>
              </a:tabLst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048000" algn="l"/>
              </a:tabLst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048000" algn="l"/>
              </a:tabLst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048000" algn="l"/>
              </a:tabLst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048000" algn="l"/>
              </a:tabLst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ja-JP" sz="1200"/>
              <a:t>O</a:t>
            </a:r>
            <a:r>
              <a:rPr lang="en-US" altLang="ja-JP" sz="1200" baseline="-25000"/>
              <a:t>br</a:t>
            </a:r>
            <a:r>
              <a:rPr lang="en-US" altLang="ja-JP" sz="1200"/>
              <a:t>: bridging oxygen</a:t>
            </a:r>
          </a:p>
        </p:txBody>
      </p:sp>
      <p:sp>
        <p:nvSpPr>
          <p:cNvPr id="228368" name="Line 19"/>
          <p:cNvSpPr>
            <a:spLocks noChangeShapeType="1"/>
          </p:cNvSpPr>
          <p:nvPr/>
        </p:nvSpPr>
        <p:spPr bwMode="auto">
          <a:xfrm flipV="1">
            <a:off x="2936875" y="2133600"/>
            <a:ext cx="71438" cy="1079500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ja-JP" altLang="en-US"/>
          </a:p>
        </p:txBody>
      </p:sp>
      <p:sp>
        <p:nvSpPr>
          <p:cNvPr id="228369" name="Line 20"/>
          <p:cNvSpPr>
            <a:spLocks noChangeShapeType="1"/>
          </p:cNvSpPr>
          <p:nvPr/>
        </p:nvSpPr>
        <p:spPr bwMode="auto">
          <a:xfrm flipH="1">
            <a:off x="2505075" y="3500438"/>
            <a:ext cx="360363" cy="433387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ja-JP" altLang="en-US"/>
          </a:p>
        </p:txBody>
      </p:sp>
      <p:sp>
        <p:nvSpPr>
          <p:cNvPr id="228370" name="正方形/長方形 2"/>
          <p:cNvSpPr>
            <a:spLocks noChangeArrowheads="1"/>
          </p:cNvSpPr>
          <p:nvPr/>
        </p:nvSpPr>
        <p:spPr bwMode="auto">
          <a:xfrm>
            <a:off x="541338" y="3141663"/>
            <a:ext cx="2198687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3048000" algn="l"/>
              </a:tabLst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3048000" algn="l"/>
              </a:tabLst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3048000" algn="l"/>
              </a:tabLs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3048000" algn="l"/>
              </a:tabLst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3048000" algn="l"/>
              </a:tabLst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048000" algn="l"/>
              </a:tabLst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048000" algn="l"/>
              </a:tabLst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048000" algn="l"/>
              </a:tabLst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048000" algn="l"/>
              </a:tabLst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200"/>
              <a:t>1f-cus-Ru: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900"/>
              <a:t>(1-fold coordinatively unsaturated sites)</a:t>
            </a:r>
          </a:p>
        </p:txBody>
      </p:sp>
      <p:sp>
        <p:nvSpPr>
          <p:cNvPr id="228371" name="Line 22"/>
          <p:cNvSpPr>
            <a:spLocks noChangeShapeType="1"/>
          </p:cNvSpPr>
          <p:nvPr/>
        </p:nvSpPr>
        <p:spPr bwMode="auto">
          <a:xfrm flipV="1">
            <a:off x="1928813" y="2276475"/>
            <a:ext cx="431800" cy="865188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ja-JP" altLang="en-US"/>
          </a:p>
        </p:txBody>
      </p:sp>
      <p:sp>
        <p:nvSpPr>
          <p:cNvPr id="228372" name="Line 23"/>
          <p:cNvSpPr>
            <a:spLocks noChangeShapeType="1"/>
          </p:cNvSpPr>
          <p:nvPr/>
        </p:nvSpPr>
        <p:spPr bwMode="auto">
          <a:xfrm>
            <a:off x="1951038" y="3500438"/>
            <a:ext cx="0" cy="287337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93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6150" y="1052513"/>
            <a:ext cx="5041900" cy="443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9379" name="角丸四角形 5"/>
          <p:cNvSpPr>
            <a:spLocks noChangeArrowheads="1"/>
          </p:cNvSpPr>
          <p:nvPr/>
        </p:nvSpPr>
        <p:spPr bwMode="auto">
          <a:xfrm>
            <a:off x="360363" y="804863"/>
            <a:ext cx="8985250" cy="5792787"/>
          </a:xfrm>
          <a:prstGeom prst="roundRect">
            <a:avLst>
              <a:gd name="adj" fmla="val 8319"/>
            </a:avLst>
          </a:prstGeom>
          <a:noFill/>
          <a:ln w="19050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defTabSz="1222375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defTabSz="1222375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defTabSz="1222375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defTabSz="1222375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defTabSz="1222375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  <p:sp>
        <p:nvSpPr>
          <p:cNvPr id="22938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ja-JP" dirty="0" smtClean="0"/>
              <a:t>【DFTB】 Constant current </a:t>
            </a:r>
            <a:r>
              <a:rPr lang="ja-JP" altLang="en-US" dirty="0" smtClean="0"/>
              <a:t>モードによる</a:t>
            </a:r>
            <a:r>
              <a:rPr lang="en-US" altLang="ja-JP" dirty="0" smtClean="0"/>
              <a:t>RuO</a:t>
            </a:r>
            <a:r>
              <a:rPr lang="en-US" altLang="ja-JP" baseline="-25000" dirty="0" smtClean="0"/>
              <a:t>2</a:t>
            </a:r>
            <a:r>
              <a:rPr lang="en-US" altLang="en-US" dirty="0" smtClean="0"/>
              <a:t>(</a:t>
            </a:r>
            <a:r>
              <a:rPr lang="en-US" altLang="ja-JP" dirty="0" smtClean="0"/>
              <a:t>110</a:t>
            </a:r>
            <a:r>
              <a:rPr lang="en-US" altLang="en-US" dirty="0" smtClean="0"/>
              <a:t>) </a:t>
            </a:r>
            <a:r>
              <a:rPr lang="ja-JP" altLang="en-US" dirty="0" smtClean="0"/>
              <a:t>表面の</a:t>
            </a:r>
            <a:r>
              <a:rPr lang="en-US" altLang="ja-JP" dirty="0" smtClean="0"/>
              <a:t>STM</a:t>
            </a:r>
            <a:r>
              <a:rPr lang="ja-JP" altLang="en-US" dirty="0" smtClean="0"/>
              <a:t>観察</a:t>
            </a:r>
          </a:p>
        </p:txBody>
      </p:sp>
      <p:sp>
        <p:nvSpPr>
          <p:cNvPr id="229381" name="正方形/長方形 1"/>
          <p:cNvSpPr>
            <a:spLocks noChangeArrowheads="1"/>
          </p:cNvSpPr>
          <p:nvPr/>
        </p:nvSpPr>
        <p:spPr bwMode="auto">
          <a:xfrm>
            <a:off x="1077913" y="5451475"/>
            <a:ext cx="76200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ja-JP" sz="1800" dirty="0"/>
              <a:t>Experimental STM image (constant current mode, taken at RT) of a stoichiometric RuO</a:t>
            </a:r>
            <a:r>
              <a:rPr lang="en-US" altLang="ja-JP" sz="1800" baseline="-25000" dirty="0"/>
              <a:t>2</a:t>
            </a:r>
            <a:r>
              <a:rPr lang="en-US" altLang="ja-JP" sz="1800" dirty="0"/>
              <a:t>(1 1 0) surface: 50 Å x 50 Å, U = -0.01 V, I = 0.46 </a:t>
            </a:r>
            <a:r>
              <a:rPr lang="en-US" altLang="ja-JP" sz="1800" dirty="0" err="1"/>
              <a:t>nA.</a:t>
            </a:r>
            <a:r>
              <a:rPr lang="en-US" altLang="ja-JP" sz="1800" dirty="0"/>
              <a:t> </a:t>
            </a:r>
            <a:endParaRPr lang="ja-JP" altLang="en-US" sz="1800" dirty="0"/>
          </a:p>
        </p:txBody>
      </p:sp>
      <p:sp useBgFill="1">
        <p:nvSpPr>
          <p:cNvPr id="229382" name="Text Box 8"/>
          <p:cNvSpPr txBox="1">
            <a:spLocks noChangeArrowheads="1"/>
          </p:cNvSpPr>
          <p:nvPr/>
        </p:nvSpPr>
        <p:spPr bwMode="auto">
          <a:xfrm>
            <a:off x="1136650" y="595313"/>
            <a:ext cx="1644650" cy="457200"/>
          </a:xfrm>
          <a:prstGeom prst="rect">
            <a:avLst/>
          </a:prstGeom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2400" b="1">
                <a:solidFill>
                  <a:srgbClr val="D72454"/>
                </a:solidFill>
                <a:latin typeface="Calibri" panose="020F0502020204030204" pitchFamily="34" charset="0"/>
              </a:rPr>
              <a:t>Experiment</a:t>
            </a:r>
          </a:p>
        </p:txBody>
      </p:sp>
      <p:sp>
        <p:nvSpPr>
          <p:cNvPr id="229383" name="正方形/長方形 1"/>
          <p:cNvSpPr>
            <a:spLocks noChangeArrowheads="1"/>
          </p:cNvSpPr>
          <p:nvPr/>
        </p:nvSpPr>
        <p:spPr bwMode="auto">
          <a:xfrm>
            <a:off x="717550" y="6178550"/>
            <a:ext cx="83407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ja-JP" sz="1400"/>
              <a:t>H. Over, A. P. Seitsonen, E. Lundgren, M. Schmid and P. Varga, Surface Science 515 (2002) 143–156. </a:t>
            </a:r>
            <a:endParaRPr lang="ja-JP" altLang="en-US" sz="1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14403</TotalTime>
  <Words>213</Words>
  <Application>Microsoft Office PowerPoint</Application>
  <PresentationFormat>A4 210 x 297 mm</PresentationFormat>
  <Paragraphs>23</Paragraphs>
  <Slides>2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3</vt:i4>
      </vt:variant>
      <vt:variant>
        <vt:lpstr>スライド タイトル</vt:lpstr>
      </vt:variant>
      <vt:variant>
        <vt:i4>2</vt:i4>
      </vt:variant>
    </vt:vector>
  </HeadingPairs>
  <TitlesOfParts>
    <vt:vector size="5" baseType="lpstr">
      <vt:lpstr>標準デザイン</vt:lpstr>
      <vt:lpstr>デザインの設定</vt:lpstr>
      <vt:lpstr>1_標準デザイン</vt:lpstr>
      <vt:lpstr>【DFTB】 高さ一定モードによるRuO2(110) 表面のトンネル電流像STMシミュレーション</vt:lpstr>
      <vt:lpstr>【DFTB】 Constant current モードによるRuO2(110) 表面のSTM観察</vt:lpstr>
    </vt:vector>
  </TitlesOfParts>
  <Company>AAS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ogata</cp:lastModifiedBy>
  <cp:revision>1016</cp:revision>
  <dcterms:created xsi:type="dcterms:W3CDTF">2014-03-31T02:49:52Z</dcterms:created>
  <dcterms:modified xsi:type="dcterms:W3CDTF">2016-08-31T02:17:46Z</dcterms:modified>
</cp:coreProperties>
</file>