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43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DFTB_ConstHeightSTM_Inorganic_011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93136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【DFTB】 </a:t>
            </a:r>
            <a:r>
              <a:rPr lang="en-US" altLang="en-US" dirty="0" smtClean="0"/>
              <a:t>Au(001)</a:t>
            </a:r>
            <a:r>
              <a:rPr lang="ja-JP" altLang="en-US" dirty="0" smtClean="0"/>
              <a:t>再構成表面の</a:t>
            </a:r>
            <a:r>
              <a:rPr lang="en-US" altLang="ja-JP" dirty="0" smtClean="0"/>
              <a:t>STM</a:t>
            </a:r>
            <a:r>
              <a:rPr lang="ja-JP" altLang="en-US" dirty="0" smtClean="0"/>
              <a:t>観察とシミュレーション</a:t>
            </a:r>
          </a:p>
        </p:txBody>
      </p:sp>
      <p:sp>
        <p:nvSpPr>
          <p:cNvPr id="224259" name="Text Box 10"/>
          <p:cNvSpPr txBox="1">
            <a:spLocks noChangeArrowheads="1"/>
          </p:cNvSpPr>
          <p:nvPr/>
        </p:nvSpPr>
        <p:spPr bwMode="auto">
          <a:xfrm>
            <a:off x="827088" y="6397625"/>
            <a:ext cx="381793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b="1">
                <a:solidFill>
                  <a:srgbClr val="FF0000"/>
                </a:solidFill>
              </a:rPr>
              <a:t>電荷の移動が起こっている</a:t>
            </a:r>
          </a:p>
        </p:txBody>
      </p:sp>
      <p:pic>
        <p:nvPicPr>
          <p:cNvPr id="224260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63" y="3170238"/>
            <a:ext cx="3240087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4261" name="Oval 15"/>
          <p:cNvSpPr>
            <a:spLocks noChangeArrowheads="1"/>
          </p:cNvSpPr>
          <p:nvPr/>
        </p:nvSpPr>
        <p:spPr bwMode="auto">
          <a:xfrm>
            <a:off x="2779713" y="4697413"/>
            <a:ext cx="287337" cy="287337"/>
          </a:xfrm>
          <a:prstGeom prst="ellipse">
            <a:avLst/>
          </a:prstGeom>
          <a:noFill/>
          <a:ln w="360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Calibri" panose="020F0502020204030204" pitchFamily="34" charset="0"/>
            </a:endParaRPr>
          </a:p>
        </p:txBody>
      </p:sp>
      <p:sp>
        <p:nvSpPr>
          <p:cNvPr id="224262" name="Text Box 16"/>
          <p:cNvSpPr txBox="1">
            <a:spLocks noChangeArrowheads="1"/>
          </p:cNvSpPr>
          <p:nvPr/>
        </p:nvSpPr>
        <p:spPr bwMode="auto">
          <a:xfrm>
            <a:off x="160338" y="5949950"/>
            <a:ext cx="4572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5000" rIns="90000" bIns="450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>
                <a:solidFill>
                  <a:srgbClr val="FF0000"/>
                </a:solidFill>
              </a:rPr>
              <a:t>原子は存在するのに、電流があまり流れていない。</a:t>
            </a:r>
            <a:endParaRPr lang="en-US" altLang="ja-JP" sz="1600">
              <a:solidFill>
                <a:srgbClr val="FF0000"/>
              </a:solidFill>
            </a:endParaRPr>
          </a:p>
        </p:txBody>
      </p:sp>
      <p:sp>
        <p:nvSpPr>
          <p:cNvPr id="224263" name="Line 17"/>
          <p:cNvSpPr>
            <a:spLocks noChangeShapeType="1"/>
          </p:cNvSpPr>
          <p:nvPr/>
        </p:nvSpPr>
        <p:spPr bwMode="auto">
          <a:xfrm flipV="1">
            <a:off x="2403475" y="5030788"/>
            <a:ext cx="461963" cy="919162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pic>
        <p:nvPicPr>
          <p:cNvPr id="22426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412875"/>
            <a:ext cx="18002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426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225" y="1108075"/>
            <a:ext cx="2447925" cy="491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4266" name="テキスト ボックス 13"/>
          <p:cNvSpPr txBox="1">
            <a:spLocks noChangeArrowheads="1"/>
          </p:cNvSpPr>
          <p:nvPr/>
        </p:nvSpPr>
        <p:spPr bwMode="auto">
          <a:xfrm>
            <a:off x="6103938" y="6165850"/>
            <a:ext cx="37465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>
                <a:latin typeface="Calibri" panose="020F0502020204030204" pitchFamily="34" charset="0"/>
              </a:rPr>
              <a:t>S. Bengió </a:t>
            </a:r>
            <a:r>
              <a:rPr lang="en-US" altLang="ja-JP" sz="1400" i="1">
                <a:latin typeface="Calibri" panose="020F0502020204030204" pitchFamily="34" charset="0"/>
              </a:rPr>
              <a:t>et al.</a:t>
            </a:r>
            <a:r>
              <a:rPr lang="en-US" altLang="ja-JP" sz="1400">
                <a:latin typeface="Calibri" panose="020F0502020204030204" pitchFamily="34" charset="0"/>
              </a:rPr>
              <a:t>, </a:t>
            </a:r>
            <a:r>
              <a:rPr lang="fr-FR" altLang="ja-JP" sz="1400">
                <a:latin typeface="Calibri" panose="020F0502020204030204" pitchFamily="34" charset="0"/>
              </a:rPr>
              <a:t>Phys. Rev. B </a:t>
            </a:r>
            <a:r>
              <a:rPr lang="fr-FR" altLang="ja-JP" sz="1400" b="1">
                <a:latin typeface="Calibri" panose="020F0502020204030204" pitchFamily="34" charset="0"/>
              </a:rPr>
              <a:t>86</a:t>
            </a:r>
            <a:r>
              <a:rPr lang="fr-FR" altLang="ja-JP" sz="1400">
                <a:latin typeface="Calibri" panose="020F0502020204030204" pitchFamily="34" charset="0"/>
              </a:rPr>
              <a:t>, 045426 (2012).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ja-JP" sz="1400">
                <a:latin typeface="Calibri" panose="020F0502020204030204" pitchFamily="34" charset="0"/>
              </a:rPr>
              <a:t>Au(100)-26x5 reconstructed</a:t>
            </a:r>
            <a:endParaRPr lang="ja-JP" altLang="en-US" sz="1400">
              <a:latin typeface="Calibri" panose="020F0502020204030204" pitchFamily="34" charset="0"/>
            </a:endParaRPr>
          </a:p>
        </p:txBody>
      </p:sp>
      <p:sp>
        <p:nvSpPr>
          <p:cNvPr id="224267" name="テキスト ボックス 14"/>
          <p:cNvSpPr txBox="1">
            <a:spLocks noChangeArrowheads="1"/>
          </p:cNvSpPr>
          <p:nvPr/>
        </p:nvSpPr>
        <p:spPr bwMode="auto">
          <a:xfrm>
            <a:off x="560388" y="1628775"/>
            <a:ext cx="2936875" cy="95250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</a:t>
            </a:r>
            <a:r>
              <a:rPr lang="en-US" altLang="ja-JP" sz="1400">
                <a:latin typeface="Calibri" panose="020F0502020204030204" pitchFamily="34" charset="0"/>
              </a:rPr>
              <a:t>: Au</a:t>
            </a:r>
            <a:r>
              <a:rPr lang="en-US" altLang="ja-JP" sz="1400" baseline="-25000">
                <a:latin typeface="Calibri" panose="020F0502020204030204" pitchFamily="34" charset="0"/>
              </a:rPr>
              <a:t>14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試料表面</a:t>
            </a:r>
            <a:r>
              <a:rPr lang="en-US" altLang="ja-JP" sz="1400">
                <a:latin typeface="Calibri" panose="020F0502020204030204" pitchFamily="34" charset="0"/>
              </a:rPr>
              <a:t>: Au(001)-5x1 reconstructed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</a:t>
            </a:r>
            <a:r>
              <a:rPr lang="en-US" altLang="ja-JP" sz="1400">
                <a:latin typeface="Calibri" panose="020F0502020204030204" pitchFamily="34" charset="0"/>
              </a:rPr>
              <a:t>-</a:t>
            </a:r>
            <a:r>
              <a:rPr lang="ja-JP" altLang="en-US" sz="1400">
                <a:latin typeface="Calibri" panose="020F0502020204030204" pitchFamily="34" charset="0"/>
              </a:rPr>
              <a:t>試料間の距離</a:t>
            </a:r>
            <a:r>
              <a:rPr lang="en-US" altLang="ja-JP" sz="1400">
                <a:latin typeface="Calibri" panose="020F0502020204030204" pitchFamily="34" charset="0"/>
              </a:rPr>
              <a:t>: 4 Å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バイアス電圧</a:t>
            </a:r>
            <a:r>
              <a:rPr lang="en-US" altLang="ja-JP" sz="1400">
                <a:latin typeface="Calibri" panose="020F0502020204030204" pitchFamily="34" charset="0"/>
              </a:rPr>
              <a:t>(</a:t>
            </a:r>
            <a:r>
              <a:rPr lang="ja-JP" altLang="en-US" sz="1400">
                <a:latin typeface="Calibri" panose="020F0502020204030204" pitchFamily="34" charset="0"/>
              </a:rPr>
              <a:t>探針の電位</a:t>
            </a:r>
            <a:r>
              <a:rPr lang="en-US" altLang="ja-JP" sz="1400">
                <a:latin typeface="Calibri" panose="020F0502020204030204" pitchFamily="34" charset="0"/>
              </a:rPr>
              <a:t>): +0.7 V</a:t>
            </a:r>
            <a:endParaRPr lang="ja-JP" altLang="en-US" sz="1400">
              <a:latin typeface="Calibri" panose="020F0502020204030204" pitchFamily="34" charset="0"/>
            </a:endParaRPr>
          </a:p>
        </p:txBody>
      </p:sp>
      <p:sp>
        <p:nvSpPr>
          <p:cNvPr id="224268" name="Text Box 24"/>
          <p:cNvSpPr txBox="1">
            <a:spLocks noChangeArrowheads="1"/>
          </p:cNvSpPr>
          <p:nvPr/>
        </p:nvSpPr>
        <p:spPr bwMode="auto">
          <a:xfrm>
            <a:off x="344488" y="765175"/>
            <a:ext cx="7810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DFTB</a:t>
            </a:r>
          </a:p>
        </p:txBody>
      </p:sp>
      <p:sp>
        <p:nvSpPr>
          <p:cNvPr id="224269" name="テキスト ボックス 14"/>
          <p:cNvSpPr txBox="1">
            <a:spLocks noChangeArrowheads="1"/>
          </p:cNvSpPr>
          <p:nvPr/>
        </p:nvSpPr>
        <p:spPr bwMode="auto">
          <a:xfrm>
            <a:off x="344488" y="1196975"/>
            <a:ext cx="18653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latin typeface="Calibri" panose="020F0502020204030204" pitchFamily="34" charset="0"/>
              </a:rPr>
              <a:t>探針・試料モデル</a:t>
            </a:r>
            <a:endParaRPr lang="en-US" altLang="ja-JP" sz="1800">
              <a:latin typeface="Calibri" panose="020F0502020204030204" pitchFamily="34" charset="0"/>
            </a:endParaRPr>
          </a:p>
        </p:txBody>
      </p:sp>
      <p:sp>
        <p:nvSpPr>
          <p:cNvPr id="224270" name="Rectangle 15"/>
          <p:cNvSpPr>
            <a:spLocks noChangeArrowheads="1"/>
          </p:cNvSpPr>
          <p:nvPr/>
        </p:nvSpPr>
        <p:spPr bwMode="auto">
          <a:xfrm>
            <a:off x="344488" y="2774950"/>
            <a:ext cx="2101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800"/>
              <a:t>STM</a:t>
            </a:r>
            <a:r>
              <a:rPr lang="ja-JP" altLang="en-US" sz="1800"/>
              <a:t>像の計算結果 </a:t>
            </a:r>
          </a:p>
        </p:txBody>
      </p:sp>
      <p:sp>
        <p:nvSpPr>
          <p:cNvPr id="224271" name="角丸四角形 17"/>
          <p:cNvSpPr>
            <a:spLocks noChangeArrowheads="1"/>
          </p:cNvSpPr>
          <p:nvPr/>
        </p:nvSpPr>
        <p:spPr bwMode="auto">
          <a:xfrm>
            <a:off x="6032500" y="868363"/>
            <a:ext cx="3652838" cy="5819775"/>
          </a:xfrm>
          <a:prstGeom prst="roundRect">
            <a:avLst>
              <a:gd name="adj" fmla="val 5116"/>
            </a:avLst>
          </a:prstGeom>
          <a:noFill/>
          <a:ln w="190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 useBgFill="1">
        <p:nvSpPr>
          <p:cNvPr id="224272" name="Text Box 8"/>
          <p:cNvSpPr txBox="1">
            <a:spLocks noChangeArrowheads="1"/>
          </p:cNvSpPr>
          <p:nvPr/>
        </p:nvSpPr>
        <p:spPr bwMode="auto">
          <a:xfrm>
            <a:off x="7473950" y="692150"/>
            <a:ext cx="644525" cy="366713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>
                <a:solidFill>
                  <a:srgbClr val="D72454"/>
                </a:solidFill>
                <a:latin typeface="Calibri" panose="020F0502020204030204" pitchFamily="34" charset="0"/>
              </a:rPr>
              <a:t>実験</a:t>
            </a:r>
            <a:endParaRPr lang="ja-JP" altLang="en-US" sz="1400">
              <a:solidFill>
                <a:srgbClr val="D72454"/>
              </a:solidFill>
              <a:latin typeface="Calibri" panose="020F0502020204030204" pitchFamily="34" charset="0"/>
            </a:endParaRPr>
          </a:p>
        </p:txBody>
      </p:sp>
      <p:sp>
        <p:nvSpPr>
          <p:cNvPr id="224273" name="左右矢印 1"/>
          <p:cNvSpPr>
            <a:spLocks noChangeArrowheads="1"/>
          </p:cNvSpPr>
          <p:nvPr/>
        </p:nvSpPr>
        <p:spPr bwMode="auto">
          <a:xfrm>
            <a:off x="4310063" y="4840288"/>
            <a:ext cx="2295525" cy="893762"/>
          </a:xfrm>
          <a:prstGeom prst="leftRightArrow">
            <a:avLst>
              <a:gd name="adj1" fmla="val 47157"/>
              <a:gd name="adj2" fmla="val 57563"/>
            </a:avLst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tIns="0" bIns="0" anchor="ctr" anchorCtr="1"/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>
                <a:solidFill>
                  <a:schemeClr val="bg1"/>
                </a:solidFill>
              </a:rPr>
              <a:t>類似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97</Words>
  <Application>Microsoft Office PowerPoint</Application>
  <PresentationFormat>A4 210 x 297 mm</PresentationFormat>
  <Paragraphs>15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【DFTB】 Au(001)再構成表面のSTM観察とシミュレーション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2016-08-31T02:11:53Z</dcterms:modified>
</cp:coreProperties>
</file>