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8"/>
  </p:notesMasterIdLst>
  <p:handoutMasterIdLst>
    <p:handoutMasterId r:id="rId9"/>
  </p:handoutMasterIdLst>
  <p:sldIdLst>
    <p:sldId id="980" r:id="rId3"/>
    <p:sldId id="981" r:id="rId4"/>
    <p:sldId id="982" r:id="rId5"/>
    <p:sldId id="983" r:id="rId6"/>
    <p:sldId id="984" r:id="rId7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644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ja-JP" altLang="en-US" smtClean="0">
                <a:latin typeface="Calibri" panose="020F0502020204030204" pitchFamily="34" charset="0"/>
              </a:rPr>
              <a:t>グラファイトの格子と</a:t>
            </a:r>
            <a:r>
              <a:rPr lang="en-US" altLang="ja-JP" smtClean="0">
                <a:latin typeface="Calibri" panose="020F0502020204030204" pitchFamily="34" charset="0"/>
              </a:rPr>
              <a:t>C6Br6</a:t>
            </a:r>
            <a:r>
              <a:rPr lang="ja-JP" altLang="en-US" smtClean="0">
                <a:latin typeface="Calibri" panose="020F0502020204030204" pitchFamily="34" charset="0"/>
              </a:rPr>
              <a:t>の格子とは全くのミスマッチ。基板を計算に含めることは困難。</a:t>
            </a:r>
            <a:endParaRPr lang="ja-JP" altLang="en-US" smtClean="0"/>
          </a:p>
        </p:txBody>
      </p:sp>
      <p:sp>
        <p:nvSpPr>
          <p:cNvPr id="242692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3547666-5BED-410E-9DBF-470FD37F0AF5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513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DFTB_ConstHeightSTM_Organic_004c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DFTB_ConstHeightSTM_Organic_004d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DFTB_ConstHeightSTM_Organic_004e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DFTB_ConstHeightSTM_Organic_004f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1599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6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DFTB_ConstCurrentSTM_Organic_001a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DFTB_ConstCurrentSTM_Organic_001b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DFTB_ConstCurrentSTM_Organic_001c</a:t>
            </a:r>
            <a:r>
              <a:rPr lang="en-US" altLang="ja-JP" dirty="0" smtClean="0"/>
              <a:t> 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  <a:p>
            <a:r>
              <a:rPr lang="en-US" altLang="ja-JP" dirty="0" smtClean="0"/>
              <a:t>Rainer </a:t>
            </a:r>
            <a:r>
              <a:rPr lang="en-US" altLang="ja-JP" dirty="0" err="1" smtClean="0"/>
              <a:t>Strohmaier</a:t>
            </a:r>
            <a:r>
              <a:rPr lang="en-US" altLang="ja-JP" dirty="0" smtClean="0"/>
              <a:t>, Christoph Ludwig, </a:t>
            </a:r>
            <a:r>
              <a:rPr lang="en-US" altLang="ja-JP" dirty="0" err="1" smtClean="0"/>
              <a:t>Jörg</a:t>
            </a:r>
            <a:r>
              <a:rPr lang="en-US" altLang="ja-JP" dirty="0" smtClean="0"/>
              <a:t> Petersen, Bruno </a:t>
            </a:r>
            <a:r>
              <a:rPr lang="en-US" altLang="ja-JP" dirty="0" err="1" smtClean="0"/>
              <a:t>Gompf</a:t>
            </a:r>
            <a:r>
              <a:rPr lang="en-US" altLang="ja-JP" dirty="0" smtClean="0"/>
              <a:t>, Wolfgang </a:t>
            </a:r>
            <a:r>
              <a:rPr lang="en-US" altLang="ja-JP" dirty="0" err="1" smtClean="0"/>
              <a:t>Eisenmenger</a:t>
            </a:r>
            <a:r>
              <a:rPr lang="en-US" altLang="ja-JP" dirty="0" smtClean="0"/>
              <a:t>, Surface Science 318, L1181-L1185 (1994).</a:t>
            </a:r>
            <a:r>
              <a:rPr lang="ja-JP" altLang="en-US" dirty="0" smtClean="0"/>
              <a:t> </a:t>
            </a:r>
            <a:r>
              <a:rPr lang="en-US" altLang="ja-JP" dirty="0" smtClean="0"/>
              <a:t>STM investigations of C6Br6 on HOPG and MoS2</a:t>
            </a:r>
            <a:endParaRPr lang="ja-JP" altLang="ja-JP" dirty="0" smtClean="0"/>
          </a:p>
          <a:p>
            <a:endParaRPr lang="ja-JP" altLang="en-US" dirty="0" smtClean="0"/>
          </a:p>
        </p:txBody>
      </p:sp>
      <p:sp>
        <p:nvSpPr>
          <p:cNvPr id="245764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BED9A82-4B2E-4AD7-9A0A-4C91F1E8C85C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9822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DFTB_ConstHeightSTM_Organic_004g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DFTB_ConstHeightSTM_Organic_004h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DFTB_ConstHeightSTM_Organic_004i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DFTB_ConstHeightSTM_Organic_004j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DFTB_ConstHeightSTM_Organic_004k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DFTB_ConstHeightSTM_Organic_004l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6861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DFTB_ConstCurrentSTM_Organic_001d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DFTB_ConstCurrentSTM_Organic_001e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DFTB_ConstCurrentSTM_Organic_001f</a:t>
            </a:r>
            <a:r>
              <a:rPr lang="en-US" altLang="ja-JP" dirty="0" smtClean="0"/>
              <a:t> </a:t>
            </a:r>
            <a:endParaRPr lang="ja-JP" altLang="en-US" dirty="0" smtClean="0"/>
          </a:p>
        </p:txBody>
      </p:sp>
      <p:sp>
        <p:nvSpPr>
          <p:cNvPr id="248836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9534145-80CE-416B-9168-9F7F9C843F4E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124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</a:t>
            </a:r>
            <a:r>
              <a:rPr lang="ja-JP" altLang="en-US" sz="2000" dirty="0" smtClean="0"/>
              <a:t>グラファイト上の</a:t>
            </a:r>
            <a:r>
              <a:rPr lang="en-US" altLang="ja-JP" sz="2000" dirty="0" smtClean="0"/>
              <a:t>C</a:t>
            </a:r>
            <a:r>
              <a:rPr lang="en-US" altLang="ja-JP" sz="2000" baseline="-25000" dirty="0" smtClean="0"/>
              <a:t>6</a:t>
            </a:r>
            <a:r>
              <a:rPr lang="en-US" altLang="ja-JP" sz="2000" dirty="0" smtClean="0"/>
              <a:t>Br</a:t>
            </a:r>
            <a:r>
              <a:rPr lang="en-US" altLang="ja-JP" sz="2000" baseline="-25000" dirty="0" smtClean="0"/>
              <a:t>6</a:t>
            </a:r>
            <a:r>
              <a:rPr lang="ja-JP" altLang="en-US" sz="2000" dirty="0" smtClean="0"/>
              <a:t>モノレイヤーの</a:t>
            </a:r>
            <a:r>
              <a:rPr lang="en-US" altLang="ja-JP" sz="2000" dirty="0" smtClean="0"/>
              <a:t>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41667" name="テキスト ボックス 14"/>
          <p:cNvSpPr txBox="1">
            <a:spLocks noChangeArrowheads="1"/>
          </p:cNvSpPr>
          <p:nvPr/>
        </p:nvSpPr>
        <p:spPr bwMode="auto">
          <a:xfrm>
            <a:off x="2505075" y="1141413"/>
            <a:ext cx="2524125" cy="138430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</a:t>
            </a:r>
            <a:r>
              <a:rPr lang="en-US" altLang="ja-JP" sz="1400">
                <a:solidFill>
                  <a:schemeClr val="tx1"/>
                </a:solidFill>
              </a:rPr>
              <a:t>: Si</a:t>
            </a:r>
            <a:r>
              <a:rPr lang="en-US" altLang="ja-JP" sz="1400" baseline="-25000">
                <a:solidFill>
                  <a:schemeClr val="tx1"/>
                </a:solidFill>
              </a:rPr>
              <a:t>4</a:t>
            </a:r>
            <a:r>
              <a:rPr lang="en-US" altLang="ja-JP" sz="1400">
                <a:solidFill>
                  <a:schemeClr val="tx1"/>
                </a:solidFill>
              </a:rPr>
              <a:t>H</a:t>
            </a:r>
            <a:r>
              <a:rPr lang="en-US" altLang="ja-JP" sz="1400" baseline="-25000">
                <a:solidFill>
                  <a:schemeClr val="tx1"/>
                </a:solidFill>
              </a:rPr>
              <a:t>9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試料</a:t>
            </a:r>
            <a:r>
              <a:rPr lang="en-US" altLang="ja-JP" sz="1400">
                <a:solidFill>
                  <a:schemeClr val="tx1"/>
                </a:solidFill>
              </a:rPr>
              <a:t>: C</a:t>
            </a:r>
            <a:r>
              <a:rPr lang="en-US" altLang="ja-JP" sz="1400" baseline="-25000">
                <a:solidFill>
                  <a:schemeClr val="tx1"/>
                </a:solidFill>
              </a:rPr>
              <a:t>6</a:t>
            </a:r>
            <a:r>
              <a:rPr lang="en-US" altLang="ja-JP" sz="1400">
                <a:solidFill>
                  <a:schemeClr val="tx1"/>
                </a:solidFill>
              </a:rPr>
              <a:t>Br</a:t>
            </a:r>
            <a:r>
              <a:rPr lang="en-US" altLang="ja-JP" sz="1400" baseline="-25000">
                <a:solidFill>
                  <a:schemeClr val="tx1"/>
                </a:solidFill>
              </a:rPr>
              <a:t>6</a:t>
            </a:r>
            <a:r>
              <a:rPr lang="en-US" altLang="ja-JP" sz="1400">
                <a:solidFill>
                  <a:schemeClr val="tx1"/>
                </a:solidFill>
              </a:rPr>
              <a:t> monolayer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手法</a:t>
            </a:r>
            <a:r>
              <a:rPr lang="en-US" altLang="ja-JP" sz="1400">
                <a:solidFill>
                  <a:schemeClr val="tx1"/>
                </a:solidFill>
              </a:rPr>
              <a:t>: </a:t>
            </a:r>
            <a:r>
              <a:rPr lang="ja-JP" altLang="en-US" sz="1400">
                <a:solidFill>
                  <a:schemeClr val="tx1"/>
                </a:solidFill>
              </a:rPr>
              <a:t>高さ一定</a:t>
            </a:r>
            <a:r>
              <a:rPr lang="en-US" altLang="ja-JP" sz="1400">
                <a:solidFill>
                  <a:schemeClr val="tx1"/>
                </a:solidFill>
              </a:rPr>
              <a:t>STM</a:t>
            </a:r>
            <a:r>
              <a:rPr lang="ja-JP" altLang="en-US" sz="1400">
                <a:solidFill>
                  <a:schemeClr val="tx1"/>
                </a:solidFill>
              </a:rPr>
              <a:t> および</a:t>
            </a:r>
            <a:endParaRPr lang="en-US" altLang="ja-JP" sz="1400">
              <a:solidFill>
                <a:schemeClr val="tx1"/>
              </a:solidFill>
            </a:endParaRP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　　　　</a:t>
            </a:r>
            <a:r>
              <a:rPr lang="en-US" altLang="ja-JP" sz="1400">
                <a:solidFill>
                  <a:schemeClr val="tx1"/>
                </a:solidFill>
              </a:rPr>
              <a:t>constant current STM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探針高さ</a:t>
            </a:r>
            <a:r>
              <a:rPr lang="en-US" altLang="ja-JP" sz="1400">
                <a:solidFill>
                  <a:schemeClr val="tx1"/>
                </a:solidFill>
              </a:rPr>
              <a:t>: 2.5 – 5.5 Å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</a:rPr>
              <a:t>探針バイアス</a:t>
            </a:r>
            <a:r>
              <a:rPr lang="en-US" altLang="ja-JP" sz="1400">
                <a:solidFill>
                  <a:schemeClr val="tx1"/>
                </a:solidFill>
              </a:rPr>
              <a:t>: +2.5 V and -2.5 V</a:t>
            </a:r>
          </a:p>
        </p:txBody>
      </p:sp>
      <p:sp>
        <p:nvSpPr>
          <p:cNvPr id="241668" name="Rectangle 18"/>
          <p:cNvSpPr>
            <a:spLocks noChangeArrowheads="1"/>
          </p:cNvSpPr>
          <p:nvPr/>
        </p:nvSpPr>
        <p:spPr bwMode="auto">
          <a:xfrm>
            <a:off x="150813" y="3556000"/>
            <a:ext cx="4360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並進対称性を踏まえて拡張した試料モデル</a:t>
            </a:r>
          </a:p>
        </p:txBody>
      </p:sp>
      <p:sp>
        <p:nvSpPr>
          <p:cNvPr id="241669" name="テキスト ボックス 14"/>
          <p:cNvSpPr txBox="1">
            <a:spLocks noChangeArrowheads="1"/>
          </p:cNvSpPr>
          <p:nvPr/>
        </p:nvSpPr>
        <p:spPr bwMode="auto">
          <a:xfrm>
            <a:off x="314325" y="620713"/>
            <a:ext cx="4032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>
                <a:solidFill>
                  <a:schemeClr val="tx1"/>
                </a:solidFill>
              </a:rPr>
              <a:t>シミュレートに用いた探針・試料モデル</a:t>
            </a:r>
            <a:endParaRPr lang="en-US" altLang="ja-JP">
              <a:solidFill>
                <a:schemeClr val="tx1"/>
              </a:solidFill>
            </a:endParaRPr>
          </a:p>
        </p:txBody>
      </p:sp>
      <p:pic>
        <p:nvPicPr>
          <p:cNvPr id="241670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1131888"/>
            <a:ext cx="20764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1671" name="図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3967163"/>
            <a:ext cx="2508250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1672" name="テキスト ボックス 14"/>
          <p:cNvSpPr txBox="1">
            <a:spLocks noChangeArrowheads="1"/>
          </p:cNvSpPr>
          <p:nvPr/>
        </p:nvSpPr>
        <p:spPr bwMode="auto">
          <a:xfrm>
            <a:off x="2865438" y="5613400"/>
            <a:ext cx="68834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>
                <a:solidFill>
                  <a:schemeClr val="tx1"/>
                </a:solidFill>
              </a:rPr>
              <a:t>計算では基板のグラファイトを除外。</a:t>
            </a:r>
            <a:r>
              <a:rPr lang="en-US" altLang="ja-JP">
                <a:solidFill>
                  <a:schemeClr val="tx1"/>
                </a:solidFill>
              </a:rPr>
              <a:t>Pt/Ir</a:t>
            </a:r>
            <a:r>
              <a:rPr lang="ja-JP" altLang="en-US">
                <a:solidFill>
                  <a:schemeClr val="tx1"/>
                </a:solidFill>
              </a:rPr>
              <a:t>の代わりに</a:t>
            </a:r>
            <a:r>
              <a:rPr lang="en-US" altLang="ja-JP">
                <a:solidFill>
                  <a:schemeClr val="tx1"/>
                </a:solidFill>
              </a:rPr>
              <a:t>Si</a:t>
            </a:r>
            <a:r>
              <a:rPr lang="ja-JP" altLang="en-US">
                <a:solidFill>
                  <a:schemeClr val="tx1"/>
                </a:solidFill>
              </a:rPr>
              <a:t>探針を使用。</a:t>
            </a:r>
            <a:endParaRPr lang="en-US" altLang="ja-JP">
              <a:solidFill>
                <a:schemeClr val="tx1"/>
              </a:solidFill>
            </a:endParaRPr>
          </a:p>
          <a:p>
            <a:pPr eaLnBrk="1" hangingPunct="1"/>
            <a:r>
              <a:rPr lang="en-US" altLang="ja-JP">
                <a:solidFill>
                  <a:schemeClr val="tx1"/>
                </a:solidFill>
              </a:rPr>
              <a:t>Constant current </a:t>
            </a:r>
            <a:r>
              <a:rPr lang="ja-JP" altLang="en-US">
                <a:solidFill>
                  <a:schemeClr val="tx1"/>
                </a:solidFill>
              </a:rPr>
              <a:t>モードは開発予定。ここでは</a:t>
            </a:r>
            <a:r>
              <a:rPr lang="en-US" altLang="ja-JP">
                <a:solidFill>
                  <a:schemeClr val="tx1"/>
                </a:solidFill>
              </a:rPr>
              <a:t>constant height STM</a:t>
            </a:r>
            <a:r>
              <a:rPr lang="ja-JP" altLang="en-US">
                <a:solidFill>
                  <a:schemeClr val="tx1"/>
                </a:solidFill>
              </a:rPr>
              <a:t>像を複数枚用意して、数値処理によって</a:t>
            </a:r>
            <a:r>
              <a:rPr lang="en-US" altLang="ja-JP">
                <a:solidFill>
                  <a:schemeClr val="tx1"/>
                </a:solidFill>
              </a:rPr>
              <a:t>constant current</a:t>
            </a:r>
            <a:r>
              <a:rPr lang="ja-JP" altLang="en-US">
                <a:solidFill>
                  <a:schemeClr val="tx1"/>
                </a:solidFill>
              </a:rPr>
              <a:t> </a:t>
            </a:r>
            <a:r>
              <a:rPr lang="en-US" altLang="ja-JP">
                <a:solidFill>
                  <a:schemeClr val="tx1"/>
                </a:solidFill>
              </a:rPr>
              <a:t>STM</a:t>
            </a:r>
            <a:r>
              <a:rPr lang="ja-JP" altLang="en-US">
                <a:solidFill>
                  <a:schemeClr val="tx1"/>
                </a:solidFill>
              </a:rPr>
              <a:t>像を計算した。</a:t>
            </a:r>
            <a:endParaRPr lang="en-US" altLang="ja-JP">
              <a:solidFill>
                <a:schemeClr val="tx1"/>
              </a:solidFill>
            </a:endParaRPr>
          </a:p>
        </p:txBody>
      </p:sp>
      <p:pic>
        <p:nvPicPr>
          <p:cNvPr id="241673" name="図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763" y="2565400"/>
            <a:ext cx="836612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1674" name="グループ化 18"/>
          <p:cNvGrpSpPr>
            <a:grpSpLocks/>
          </p:cNvGrpSpPr>
          <p:nvPr/>
        </p:nvGrpSpPr>
        <p:grpSpPr bwMode="auto">
          <a:xfrm>
            <a:off x="5141913" y="747713"/>
            <a:ext cx="4646612" cy="4552950"/>
            <a:chOff x="5142011" y="747300"/>
            <a:chExt cx="4646684" cy="4553960"/>
          </a:xfrm>
        </p:grpSpPr>
        <p:sp>
          <p:nvSpPr>
            <p:cNvPr id="241675" name="角丸四角形 12"/>
            <p:cNvSpPr>
              <a:spLocks noChangeArrowheads="1"/>
            </p:cNvSpPr>
            <p:nvPr/>
          </p:nvSpPr>
          <p:spPr bwMode="auto">
            <a:xfrm>
              <a:off x="5142011" y="747300"/>
              <a:ext cx="4635659" cy="4553960"/>
            </a:xfrm>
            <a:prstGeom prst="roundRect">
              <a:avLst>
                <a:gd name="adj" fmla="val 8028"/>
              </a:avLst>
            </a:prstGeom>
            <a:solidFill>
              <a:srgbClr val="FFCCCC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1676" name="Rectangle 18"/>
            <p:cNvSpPr>
              <a:spLocks noChangeArrowheads="1"/>
            </p:cNvSpPr>
            <p:nvPr/>
          </p:nvSpPr>
          <p:spPr bwMode="auto">
            <a:xfrm>
              <a:off x="5423268" y="811210"/>
              <a:ext cx="17620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cf. Experiment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41677" name="図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5321" y="2239760"/>
              <a:ext cx="2155159" cy="223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1678" name="正方形/長方形 15"/>
            <p:cNvSpPr>
              <a:spLocks noChangeArrowheads="1"/>
            </p:cNvSpPr>
            <p:nvPr/>
          </p:nvSpPr>
          <p:spPr bwMode="auto">
            <a:xfrm>
              <a:off x="5241040" y="4849463"/>
              <a:ext cx="45476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r>
                <a:rPr lang="en-US" altLang="ja-JP" sz="1200">
                  <a:solidFill>
                    <a:schemeClr val="tx1"/>
                  </a:solidFill>
                  <a:latin typeface="Arial" panose="020B0604020202020204" pitchFamily="34" charset="0"/>
                </a:rPr>
                <a:t>R. Strohmaier et al., Surface Science 318, L1181-L1185 (1994).</a:t>
              </a:r>
              <a:r>
                <a:rPr lang="ja-JP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241679" name="Rectangle 18"/>
            <p:cNvSpPr>
              <a:spLocks noChangeArrowheads="1"/>
            </p:cNvSpPr>
            <p:nvPr/>
          </p:nvSpPr>
          <p:spPr bwMode="auto">
            <a:xfrm>
              <a:off x="5457070" y="4477868"/>
              <a:ext cx="3960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50 Å x 50 Å, V</a:t>
              </a:r>
              <a:r>
                <a:rPr lang="en-US" altLang="ja-JP" sz="1600" baseline="-2500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 = -1.8 V, I = 1.8 nA.</a:t>
              </a:r>
              <a:endParaRPr lang="ja-JP" altLang="en-US" sz="16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1680" name="Rectangle 18"/>
            <p:cNvSpPr>
              <a:spLocks noChangeArrowheads="1"/>
            </p:cNvSpPr>
            <p:nvPr/>
          </p:nvSpPr>
          <p:spPr bwMode="auto">
            <a:xfrm>
              <a:off x="5673100" y="1124680"/>
              <a:ext cx="4104570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探針： 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Pt/Ir</a:t>
              </a:r>
            </a:p>
            <a:p>
              <a:pPr>
                <a:spcBef>
                  <a:spcPts val="600"/>
                </a:spcBef>
              </a:pPr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試料： 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</a:t>
              </a:r>
              <a:r>
                <a:rPr lang="en-US" altLang="ja-JP" baseline="-25000">
                  <a:solidFill>
                    <a:schemeClr val="tx1"/>
                  </a:solidFill>
                  <a:latin typeface="Arial" panose="020B0604020202020204" pitchFamily="34" charset="0"/>
                </a:rPr>
                <a:t>6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Br</a:t>
              </a:r>
              <a:r>
                <a:rPr lang="en-US" altLang="ja-JP" baseline="-25000">
                  <a:solidFill>
                    <a:schemeClr val="tx1"/>
                  </a:solidFill>
                  <a:latin typeface="Arial" panose="020B0604020202020204" pitchFamily="34" charset="0"/>
                </a:rPr>
                <a:t>6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 monolayer on graphite</a:t>
              </a:r>
            </a:p>
            <a:p>
              <a:pPr>
                <a:spcBef>
                  <a:spcPts val="600"/>
                </a:spcBef>
              </a:pPr>
              <a:r>
                <a:rPr lang="ja-JP" altLang="en-US">
                  <a:solidFill>
                    <a:schemeClr val="tx1"/>
                  </a:solidFill>
                  <a:latin typeface="Arial" panose="020B0604020202020204" pitchFamily="34" charset="0"/>
                </a:rPr>
                <a:t>手法： </a:t>
              </a: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constant current STM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</a:t>
            </a:r>
            <a:r>
              <a:rPr lang="ja-JP" altLang="en-US" sz="2000" dirty="0" smtClean="0"/>
              <a:t>グラファイト上の</a:t>
            </a:r>
            <a:r>
              <a:rPr lang="en-US" altLang="ja-JP" sz="2000" dirty="0" smtClean="0"/>
              <a:t>C</a:t>
            </a:r>
            <a:r>
              <a:rPr lang="en-US" altLang="ja-JP" sz="2000" baseline="-25000" dirty="0" smtClean="0"/>
              <a:t>6</a:t>
            </a:r>
            <a:r>
              <a:rPr lang="en-US" altLang="ja-JP" sz="2000" dirty="0" smtClean="0"/>
              <a:t>Br</a:t>
            </a:r>
            <a:r>
              <a:rPr lang="en-US" altLang="ja-JP" sz="2000" baseline="-25000" dirty="0" smtClean="0"/>
              <a:t>6</a:t>
            </a:r>
            <a:r>
              <a:rPr lang="ja-JP" altLang="en-US" sz="2000" dirty="0" smtClean="0"/>
              <a:t>モノレイヤーの</a:t>
            </a:r>
            <a:r>
              <a:rPr lang="en-US" altLang="ja-JP" sz="2000" dirty="0" smtClean="0"/>
              <a:t>constant height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43715" name="Rectangle 18"/>
          <p:cNvSpPr>
            <a:spLocks noChangeArrowheads="1"/>
          </p:cNvSpPr>
          <p:nvPr/>
        </p:nvSpPr>
        <p:spPr bwMode="auto">
          <a:xfrm>
            <a:off x="98425" y="547688"/>
            <a:ext cx="5999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V</a:t>
            </a:r>
            <a:r>
              <a:rPr lang="en-US" altLang="ja-JP" baseline="-25000">
                <a:solidFill>
                  <a:schemeClr val="tx1"/>
                </a:solidFill>
                <a:latin typeface="Arial" panose="020B0604020202020204" pitchFamily="34" charset="0"/>
              </a:rPr>
              <a:t>tip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 = +2.5 V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、高さ一定モード、トンネル電流像の計算結果。</a:t>
            </a:r>
          </a:p>
        </p:txBody>
      </p:sp>
      <p:pic>
        <p:nvPicPr>
          <p:cNvPr id="243716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265238"/>
            <a:ext cx="3059112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717" name="図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00" y="1265238"/>
            <a:ext cx="3059113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718" name="図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1265238"/>
            <a:ext cx="3059113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719" name="図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4005263"/>
            <a:ext cx="3059112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720" name="図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8" y="4017963"/>
            <a:ext cx="3059112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721" name="図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4032250"/>
            <a:ext cx="3059112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722" name="図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19379" r="20876" b="11568"/>
          <a:stretch>
            <a:fillRect/>
          </a:stretch>
        </p:blipFill>
        <p:spPr bwMode="auto">
          <a:xfrm>
            <a:off x="631825" y="1412875"/>
            <a:ext cx="194468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角丸四角形 18"/>
          <p:cNvSpPr/>
          <p:nvPr/>
        </p:nvSpPr>
        <p:spPr bwMode="auto">
          <a:xfrm>
            <a:off x="866775" y="1052513"/>
            <a:ext cx="1512888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5.0 Å</a:t>
            </a:r>
          </a:p>
        </p:txBody>
      </p:sp>
      <p:sp>
        <p:nvSpPr>
          <p:cNvPr id="37" name="角丸四角形 36"/>
          <p:cNvSpPr/>
          <p:nvPr/>
        </p:nvSpPr>
        <p:spPr bwMode="auto">
          <a:xfrm>
            <a:off x="4100513" y="1052513"/>
            <a:ext cx="1512887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4.5 Å</a:t>
            </a:r>
          </a:p>
        </p:txBody>
      </p:sp>
      <p:sp>
        <p:nvSpPr>
          <p:cNvPr id="38" name="角丸四角形 37"/>
          <p:cNvSpPr/>
          <p:nvPr/>
        </p:nvSpPr>
        <p:spPr bwMode="auto">
          <a:xfrm>
            <a:off x="7324725" y="1052513"/>
            <a:ext cx="1512888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4.0 Å</a:t>
            </a:r>
          </a:p>
        </p:txBody>
      </p:sp>
      <p:sp>
        <p:nvSpPr>
          <p:cNvPr id="39" name="角丸四角形 38"/>
          <p:cNvSpPr/>
          <p:nvPr/>
        </p:nvSpPr>
        <p:spPr bwMode="auto">
          <a:xfrm>
            <a:off x="866775" y="3757613"/>
            <a:ext cx="1512888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3.5 Å</a:t>
            </a:r>
          </a:p>
        </p:txBody>
      </p:sp>
      <p:sp>
        <p:nvSpPr>
          <p:cNvPr id="40" name="角丸四角形 39"/>
          <p:cNvSpPr/>
          <p:nvPr/>
        </p:nvSpPr>
        <p:spPr bwMode="auto">
          <a:xfrm>
            <a:off x="4100513" y="3757613"/>
            <a:ext cx="1512887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3.0 Å</a:t>
            </a:r>
          </a:p>
        </p:txBody>
      </p:sp>
      <p:sp>
        <p:nvSpPr>
          <p:cNvPr id="41" name="角丸四角形 40"/>
          <p:cNvSpPr/>
          <p:nvPr/>
        </p:nvSpPr>
        <p:spPr bwMode="auto">
          <a:xfrm>
            <a:off x="7324725" y="3757613"/>
            <a:ext cx="1512888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2.5 Å</a:t>
            </a:r>
          </a:p>
        </p:txBody>
      </p:sp>
      <p:grpSp>
        <p:nvGrpSpPr>
          <p:cNvPr id="243729" name="グループ化 19"/>
          <p:cNvGrpSpPr>
            <a:grpSpLocks/>
          </p:cNvGrpSpPr>
          <p:nvPr/>
        </p:nvGrpSpPr>
        <p:grpSpPr bwMode="auto">
          <a:xfrm>
            <a:off x="2630488" y="2751138"/>
            <a:ext cx="522287" cy="533400"/>
            <a:chOff x="2649691" y="2380236"/>
            <a:chExt cx="522710" cy="533653"/>
          </a:xfrm>
        </p:grpSpPr>
        <p:sp>
          <p:nvSpPr>
            <p:cNvPr id="243732" name="Oval 39"/>
            <p:cNvSpPr>
              <a:spLocks noChangeArrowheads="1"/>
            </p:cNvSpPr>
            <p:nvPr/>
          </p:nvSpPr>
          <p:spPr bwMode="auto">
            <a:xfrm>
              <a:off x="2649691" y="2418913"/>
              <a:ext cx="199644" cy="199644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3733" name="Text Box 40"/>
            <p:cNvSpPr txBox="1">
              <a:spLocks noChangeArrowheads="1"/>
            </p:cNvSpPr>
            <p:nvPr/>
          </p:nvSpPr>
          <p:spPr bwMode="auto">
            <a:xfrm>
              <a:off x="2833847" y="2380236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200">
                  <a:solidFill>
                    <a:srgbClr val="FFFF99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243734" name="Oval 41"/>
            <p:cNvSpPr>
              <a:spLocks noChangeArrowheads="1"/>
            </p:cNvSpPr>
            <p:nvPr/>
          </p:nvSpPr>
          <p:spPr bwMode="auto">
            <a:xfrm>
              <a:off x="2649691" y="2675567"/>
              <a:ext cx="199644" cy="199644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3735" name="Text Box 42"/>
            <p:cNvSpPr txBox="1">
              <a:spLocks noChangeArrowheads="1"/>
            </p:cNvSpPr>
            <p:nvPr/>
          </p:nvSpPr>
          <p:spPr bwMode="auto">
            <a:xfrm>
              <a:off x="2833847" y="2636890"/>
              <a:ext cx="2952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200">
                  <a:solidFill>
                    <a:srgbClr val="FFFF99"/>
                  </a:solidFill>
                  <a:latin typeface="Arial" panose="020B0604020202020204" pitchFamily="34" charset="0"/>
                </a:rPr>
                <a:t>C</a:t>
              </a:r>
            </a:p>
          </p:txBody>
        </p:sp>
      </p:grpSp>
      <p:pic>
        <p:nvPicPr>
          <p:cNvPr id="243730" name="図 4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19379" r="20876" b="11568"/>
          <a:stretch>
            <a:fillRect/>
          </a:stretch>
        </p:blipFill>
        <p:spPr bwMode="auto">
          <a:xfrm>
            <a:off x="7110413" y="4181475"/>
            <a:ext cx="1944687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31" name="Rectangle 18"/>
          <p:cNvSpPr>
            <a:spLocks noChangeArrowheads="1"/>
          </p:cNvSpPr>
          <p:nvPr/>
        </p:nvSpPr>
        <p:spPr bwMode="auto">
          <a:xfrm>
            <a:off x="98425" y="6410325"/>
            <a:ext cx="4741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電流の単位 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nA. 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明るいほど電流の絶対値が大きい。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</a:t>
            </a:r>
            <a:r>
              <a:rPr lang="ja-JP" altLang="en-US" sz="2000" dirty="0" smtClean="0"/>
              <a:t>グラファイト上の</a:t>
            </a:r>
            <a:r>
              <a:rPr lang="en-US" altLang="ja-JP" sz="2000" dirty="0" smtClean="0"/>
              <a:t>C</a:t>
            </a:r>
            <a:r>
              <a:rPr lang="en-US" altLang="ja-JP" sz="2000" baseline="-25000" dirty="0" smtClean="0"/>
              <a:t>6</a:t>
            </a:r>
            <a:r>
              <a:rPr lang="en-US" altLang="ja-JP" sz="2000" dirty="0" smtClean="0"/>
              <a:t>Br</a:t>
            </a:r>
            <a:r>
              <a:rPr lang="en-US" altLang="ja-JP" sz="2000" baseline="-25000" dirty="0" smtClean="0"/>
              <a:t>6</a:t>
            </a:r>
            <a:r>
              <a:rPr lang="ja-JP" altLang="en-US" sz="2000" dirty="0" smtClean="0"/>
              <a:t>モノレイヤーの</a:t>
            </a:r>
            <a:r>
              <a:rPr lang="en-US" altLang="ja-JP" sz="2000" dirty="0" smtClean="0"/>
              <a:t>constant current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44739" name="Rectangle 18"/>
          <p:cNvSpPr>
            <a:spLocks noChangeArrowheads="1"/>
          </p:cNvSpPr>
          <p:nvPr/>
        </p:nvSpPr>
        <p:spPr bwMode="auto">
          <a:xfrm>
            <a:off x="98425" y="547688"/>
            <a:ext cx="8129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r>
              <a:rPr lang="en-US" altLang="ja-JP" baseline="-25000">
                <a:solidFill>
                  <a:srgbClr val="000000"/>
                </a:solidFill>
                <a:latin typeface="Arial" panose="020B0604020202020204" pitchFamily="34" charset="0"/>
              </a:rPr>
              <a:t>tip</a:t>
            </a:r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 = +2.5 V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のとき、電流値をいくつか選んで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constant current STM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像を計算した。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244740" name="グループ化 21"/>
          <p:cNvGrpSpPr>
            <a:grpSpLocks/>
          </p:cNvGrpSpPr>
          <p:nvPr/>
        </p:nvGrpSpPr>
        <p:grpSpPr bwMode="auto">
          <a:xfrm>
            <a:off x="128588" y="1052513"/>
            <a:ext cx="3167062" cy="2447925"/>
            <a:chOff x="128330" y="1052670"/>
            <a:chExt cx="3168048" cy="2448340"/>
          </a:xfrm>
        </p:grpSpPr>
        <p:pic>
          <p:nvPicPr>
            <p:cNvPr id="244754" name="図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330" y="1227668"/>
              <a:ext cx="3168048" cy="2273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4755" name="図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01" t="19360" r="20927" b="9921"/>
            <a:stretch>
              <a:fillRect/>
            </a:stretch>
          </p:blipFill>
          <p:spPr bwMode="auto">
            <a:xfrm>
              <a:off x="867014" y="1531922"/>
              <a:ext cx="1690623" cy="1714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角丸四角形 18"/>
            <p:cNvSpPr/>
            <p:nvPr/>
          </p:nvSpPr>
          <p:spPr bwMode="auto">
            <a:xfrm>
              <a:off x="707947" y="1052670"/>
              <a:ext cx="1829369" cy="304852"/>
            </a:xfrm>
            <a:prstGeom prst="roundRect">
              <a:avLst>
                <a:gd name="adj" fmla="val 29964"/>
              </a:avLst>
            </a:prstGeom>
            <a:solidFill>
              <a:srgbClr val="9900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tIns="0" bIns="0" anchor="ctr" anchorCtr="1"/>
            <a:lstStyle/>
            <a:p>
              <a:pPr>
                <a:defRPr/>
              </a:pPr>
              <a:r>
                <a:rPr lang="en-US" altLang="ja-JP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I = +0.02 </a:t>
              </a:r>
              <a:r>
                <a:rPr lang="en-US" altLang="ja-JP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nA</a:t>
              </a:r>
              <a:endPara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44757" name="グループ化 19"/>
            <p:cNvGrpSpPr>
              <a:grpSpLocks/>
            </p:cNvGrpSpPr>
            <p:nvPr/>
          </p:nvGrpSpPr>
          <p:grpSpPr bwMode="auto">
            <a:xfrm>
              <a:off x="2746338" y="2852920"/>
              <a:ext cx="522710" cy="533653"/>
              <a:chOff x="2649691" y="2380236"/>
              <a:chExt cx="522710" cy="533653"/>
            </a:xfrm>
          </p:grpSpPr>
          <p:sp>
            <p:nvSpPr>
              <p:cNvPr id="244758" name="Oval 39"/>
              <p:cNvSpPr>
                <a:spLocks noChangeArrowheads="1"/>
              </p:cNvSpPr>
              <p:nvPr/>
            </p:nvSpPr>
            <p:spPr bwMode="auto">
              <a:xfrm>
                <a:off x="2649691" y="2418913"/>
                <a:ext cx="199644" cy="199644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/>
                <a:endParaRPr lang="ja-JP" altLang="en-US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4759" name="Text Box 40"/>
              <p:cNvSpPr txBox="1">
                <a:spLocks noChangeArrowheads="1"/>
              </p:cNvSpPr>
              <p:nvPr/>
            </p:nvSpPr>
            <p:spPr bwMode="auto">
              <a:xfrm>
                <a:off x="2833847" y="2380236"/>
                <a:ext cx="33855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>
                    <a:solidFill>
                      <a:srgbClr val="FFFF99"/>
                    </a:solidFill>
                    <a:latin typeface="Arial" panose="020B0604020202020204" pitchFamily="34" charset="0"/>
                  </a:rPr>
                  <a:t>Br</a:t>
                </a:r>
              </a:p>
            </p:txBody>
          </p:sp>
          <p:sp>
            <p:nvSpPr>
              <p:cNvPr id="244760" name="Oval 41"/>
              <p:cNvSpPr>
                <a:spLocks noChangeArrowheads="1"/>
              </p:cNvSpPr>
              <p:nvPr/>
            </p:nvSpPr>
            <p:spPr bwMode="auto">
              <a:xfrm>
                <a:off x="2649691" y="2675567"/>
                <a:ext cx="199644" cy="1996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/>
                <a:endParaRPr lang="ja-JP" altLang="en-US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4761" name="Text Box 42"/>
              <p:cNvSpPr txBox="1">
                <a:spLocks noChangeArrowheads="1"/>
              </p:cNvSpPr>
              <p:nvPr/>
            </p:nvSpPr>
            <p:spPr bwMode="auto">
              <a:xfrm>
                <a:off x="2833847" y="2636890"/>
                <a:ext cx="2952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>
                    <a:solidFill>
                      <a:srgbClr val="FFFF99"/>
                    </a:solidFill>
                    <a:latin typeface="Arial" panose="020B0604020202020204" pitchFamily="34" charset="0"/>
                  </a:rPr>
                  <a:t>C</a:t>
                </a:r>
              </a:p>
            </p:txBody>
          </p:sp>
        </p:grpSp>
      </p:grpSp>
      <p:grpSp>
        <p:nvGrpSpPr>
          <p:cNvPr id="244741" name="グループ化 22"/>
          <p:cNvGrpSpPr>
            <a:grpSpLocks/>
          </p:cNvGrpSpPr>
          <p:nvPr/>
        </p:nvGrpSpPr>
        <p:grpSpPr bwMode="auto">
          <a:xfrm>
            <a:off x="3368675" y="1052513"/>
            <a:ext cx="3168650" cy="2465387"/>
            <a:chOff x="3368780" y="1052670"/>
            <a:chExt cx="3168048" cy="2464688"/>
          </a:xfrm>
        </p:grpSpPr>
        <p:pic>
          <p:nvPicPr>
            <p:cNvPr id="244752" name="図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8780" y="1244016"/>
              <a:ext cx="3168048" cy="2273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角丸四角形 26"/>
            <p:cNvSpPr/>
            <p:nvPr/>
          </p:nvSpPr>
          <p:spPr bwMode="auto">
            <a:xfrm>
              <a:off x="4035403" y="1052670"/>
              <a:ext cx="1830040" cy="304714"/>
            </a:xfrm>
            <a:prstGeom prst="roundRect">
              <a:avLst>
                <a:gd name="adj" fmla="val 29964"/>
              </a:avLst>
            </a:prstGeom>
            <a:solidFill>
              <a:srgbClr val="9900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tIns="0" bIns="0" anchor="ctr" anchorCtr="1"/>
            <a:lstStyle/>
            <a:p>
              <a:pPr>
                <a:defRPr/>
              </a:pPr>
              <a:r>
                <a:rPr lang="en-US" altLang="ja-JP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I = +0.05 </a:t>
              </a:r>
              <a:r>
                <a:rPr lang="en-US" altLang="ja-JP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nA</a:t>
              </a:r>
              <a:endPara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44742" name="グループ化 24"/>
          <p:cNvGrpSpPr>
            <a:grpSpLocks/>
          </p:cNvGrpSpPr>
          <p:nvPr/>
        </p:nvGrpSpPr>
        <p:grpSpPr bwMode="auto">
          <a:xfrm>
            <a:off x="6608763" y="1052513"/>
            <a:ext cx="3168650" cy="2447925"/>
            <a:chOff x="6609230" y="1052670"/>
            <a:chExt cx="3168048" cy="2448340"/>
          </a:xfrm>
        </p:grpSpPr>
        <p:pic>
          <p:nvPicPr>
            <p:cNvPr id="244750" name="図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9230" y="1227668"/>
              <a:ext cx="3168048" cy="2273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角丸四角形 27"/>
            <p:cNvSpPr/>
            <p:nvPr/>
          </p:nvSpPr>
          <p:spPr bwMode="auto">
            <a:xfrm>
              <a:off x="7275853" y="1052670"/>
              <a:ext cx="1830039" cy="304852"/>
            </a:xfrm>
            <a:prstGeom prst="roundRect">
              <a:avLst>
                <a:gd name="adj" fmla="val 29964"/>
              </a:avLst>
            </a:prstGeom>
            <a:solidFill>
              <a:srgbClr val="9900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tIns="0" bIns="0" anchor="ctr" anchorCtr="1"/>
            <a:lstStyle/>
            <a:p>
              <a:pPr>
                <a:defRPr/>
              </a:pPr>
              <a:r>
                <a:rPr lang="en-US" altLang="ja-JP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I = +0.20 </a:t>
              </a:r>
              <a:r>
                <a:rPr lang="en-US" altLang="ja-JP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nA</a:t>
              </a:r>
              <a:endPara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44743" name="Rectangle 18"/>
          <p:cNvSpPr>
            <a:spLocks noChangeArrowheads="1"/>
          </p:cNvSpPr>
          <p:nvPr/>
        </p:nvSpPr>
        <p:spPr bwMode="auto">
          <a:xfrm>
            <a:off x="5638800" y="3789363"/>
            <a:ext cx="42672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2000">
                <a:solidFill>
                  <a:schemeClr val="tx1"/>
                </a:solidFill>
                <a:latin typeface="Arial" panose="020B0604020202020204" pitchFamily="34" charset="0"/>
              </a:rPr>
              <a:t>小さな電流値を選んだ場合は分子の形状が現れた。</a:t>
            </a:r>
            <a:endParaRPr lang="en-US" altLang="ja-JP" sz="20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ja-JP" altLang="en-US" sz="2000">
                <a:solidFill>
                  <a:schemeClr val="tx1"/>
                </a:solidFill>
                <a:latin typeface="Arial" panose="020B0604020202020204" pitchFamily="34" charset="0"/>
              </a:rPr>
              <a:t>電流値を大きく選ぶと</a:t>
            </a:r>
            <a:r>
              <a:rPr lang="en-US" altLang="ja-JP" sz="2000">
                <a:solidFill>
                  <a:schemeClr val="tx1"/>
                </a:solidFill>
                <a:latin typeface="Arial" panose="020B0604020202020204" pitchFamily="34" charset="0"/>
              </a:rPr>
              <a:t>Br</a:t>
            </a:r>
            <a:r>
              <a:rPr lang="ja-JP" altLang="en-US" sz="2000">
                <a:solidFill>
                  <a:schemeClr val="tx1"/>
                </a:solidFill>
                <a:latin typeface="Arial" panose="020B0604020202020204" pitchFamily="34" charset="0"/>
              </a:rPr>
              <a:t>原子が強調された。</a:t>
            </a:r>
          </a:p>
        </p:txBody>
      </p:sp>
      <p:grpSp>
        <p:nvGrpSpPr>
          <p:cNvPr id="244744" name="グループ化 10"/>
          <p:cNvGrpSpPr>
            <a:grpSpLocks/>
          </p:cNvGrpSpPr>
          <p:nvPr/>
        </p:nvGrpSpPr>
        <p:grpSpPr bwMode="auto">
          <a:xfrm>
            <a:off x="71438" y="3716338"/>
            <a:ext cx="5457825" cy="3057525"/>
            <a:chOff x="0" y="3827728"/>
            <a:chExt cx="5457070" cy="3057260"/>
          </a:xfrm>
        </p:grpSpPr>
        <p:sp>
          <p:nvSpPr>
            <p:cNvPr id="244745" name="角丸四角形 9"/>
            <p:cNvSpPr>
              <a:spLocks noChangeArrowheads="1"/>
            </p:cNvSpPr>
            <p:nvPr/>
          </p:nvSpPr>
          <p:spPr bwMode="auto">
            <a:xfrm>
              <a:off x="0" y="3827728"/>
              <a:ext cx="5457070" cy="3057260"/>
            </a:xfrm>
            <a:prstGeom prst="roundRect">
              <a:avLst>
                <a:gd name="adj" fmla="val 10972"/>
              </a:avLst>
            </a:prstGeom>
            <a:solidFill>
              <a:srgbClr val="FFCCCC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4746" name="Rectangle 18"/>
            <p:cNvSpPr>
              <a:spLocks noChangeArrowheads="1"/>
            </p:cNvSpPr>
            <p:nvPr/>
          </p:nvSpPr>
          <p:spPr bwMode="auto">
            <a:xfrm>
              <a:off x="182228" y="3891638"/>
              <a:ext cx="16743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cf. Experiment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44747" name="図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0181" y="3953831"/>
              <a:ext cx="2155159" cy="223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4748" name="正方形/長方形 8"/>
            <p:cNvSpPr>
              <a:spLocks noChangeArrowheads="1"/>
            </p:cNvSpPr>
            <p:nvPr/>
          </p:nvSpPr>
          <p:spPr bwMode="auto">
            <a:xfrm>
              <a:off x="115092" y="6550223"/>
              <a:ext cx="52699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r>
                <a:rPr lang="en-US" altLang="ja-JP" sz="1400">
                  <a:solidFill>
                    <a:schemeClr val="tx1"/>
                  </a:solidFill>
                  <a:latin typeface="Arial" panose="020B0604020202020204" pitchFamily="34" charset="0"/>
                </a:rPr>
                <a:t>R. Strohmaier et al., Surface Science 318, L1181-L1185 (1994).</a:t>
              </a:r>
              <a:r>
                <a:rPr lang="ja-JP" altLang="en-US" sz="1400">
                  <a:solidFill>
                    <a:schemeClr val="tx1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244749" name="Rectangle 18"/>
            <p:cNvSpPr>
              <a:spLocks noChangeArrowheads="1"/>
            </p:cNvSpPr>
            <p:nvPr/>
          </p:nvSpPr>
          <p:spPr bwMode="auto">
            <a:xfrm>
              <a:off x="115092" y="6178628"/>
              <a:ext cx="46913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50 Å x 50 Å, V</a:t>
              </a:r>
              <a:r>
                <a:rPr lang="en-US" altLang="ja-JP" sz="1600" baseline="-2500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 = -1.8 V, I = 1.8 nA</a:t>
              </a:r>
              <a:r>
                <a:rPr lang="ja-JP" altLang="en-US" sz="1600">
                  <a:solidFill>
                    <a:schemeClr val="tx1"/>
                  </a:solidFill>
                  <a:latin typeface="Arial" panose="020B0604020202020204" pitchFamily="34" charset="0"/>
                </a:rPr>
                <a:t>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273175"/>
            <a:ext cx="3090863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87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273175"/>
            <a:ext cx="3090863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88" name="図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1273175"/>
            <a:ext cx="3090863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89" name="図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4008438"/>
            <a:ext cx="3090863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90" name="図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4008438"/>
            <a:ext cx="3090863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91" name="図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4008438"/>
            <a:ext cx="3090863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7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</a:t>
            </a:r>
            <a:r>
              <a:rPr lang="ja-JP" altLang="en-US" sz="2000" dirty="0" smtClean="0"/>
              <a:t>グラファイト上の</a:t>
            </a:r>
            <a:r>
              <a:rPr lang="en-US" altLang="ja-JP" sz="2000" dirty="0" smtClean="0"/>
              <a:t>C</a:t>
            </a:r>
            <a:r>
              <a:rPr lang="en-US" altLang="ja-JP" sz="2000" baseline="-25000" dirty="0" smtClean="0"/>
              <a:t>6</a:t>
            </a:r>
            <a:r>
              <a:rPr lang="en-US" altLang="ja-JP" sz="2000" dirty="0" smtClean="0"/>
              <a:t>Br</a:t>
            </a:r>
            <a:r>
              <a:rPr lang="en-US" altLang="ja-JP" sz="2000" baseline="-25000" dirty="0" smtClean="0"/>
              <a:t>6</a:t>
            </a:r>
            <a:r>
              <a:rPr lang="ja-JP" altLang="en-US" sz="2000" dirty="0" smtClean="0"/>
              <a:t>モノレイヤーの</a:t>
            </a:r>
            <a:r>
              <a:rPr lang="en-US" altLang="ja-JP" sz="2000" dirty="0" smtClean="0"/>
              <a:t>constant height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46793" name="Rectangle 18"/>
          <p:cNvSpPr>
            <a:spLocks noChangeArrowheads="1"/>
          </p:cNvSpPr>
          <p:nvPr/>
        </p:nvSpPr>
        <p:spPr bwMode="auto">
          <a:xfrm>
            <a:off x="98425" y="547688"/>
            <a:ext cx="5940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r>
              <a:rPr lang="en-US" altLang="ja-JP" baseline="-25000">
                <a:solidFill>
                  <a:srgbClr val="000000"/>
                </a:solidFill>
                <a:latin typeface="Arial" panose="020B0604020202020204" pitchFamily="34" charset="0"/>
              </a:rPr>
              <a:t>tip</a:t>
            </a:r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 = -2.5 V</a:t>
            </a:r>
            <a:r>
              <a:rPr lang="ja-JP" altLang="en-US">
                <a:solidFill>
                  <a:srgbClr val="000000"/>
                </a:solidFill>
                <a:latin typeface="Arial" panose="020B0604020202020204" pitchFamily="34" charset="0"/>
              </a:rPr>
              <a:t>、高さ一定モード、トンネル電流像の計算結果。</a:t>
            </a:r>
          </a:p>
        </p:txBody>
      </p:sp>
      <p:sp>
        <p:nvSpPr>
          <p:cNvPr id="19" name="角丸四角形 18"/>
          <p:cNvSpPr/>
          <p:nvPr/>
        </p:nvSpPr>
        <p:spPr bwMode="auto">
          <a:xfrm>
            <a:off x="866775" y="1052513"/>
            <a:ext cx="1512888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5.0 Å</a:t>
            </a:r>
          </a:p>
        </p:txBody>
      </p:sp>
      <p:sp>
        <p:nvSpPr>
          <p:cNvPr id="37" name="角丸四角形 36"/>
          <p:cNvSpPr/>
          <p:nvPr/>
        </p:nvSpPr>
        <p:spPr bwMode="auto">
          <a:xfrm>
            <a:off x="4100513" y="1052513"/>
            <a:ext cx="1512887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4.5 Å</a:t>
            </a:r>
          </a:p>
        </p:txBody>
      </p:sp>
      <p:sp>
        <p:nvSpPr>
          <p:cNvPr id="38" name="角丸四角形 37"/>
          <p:cNvSpPr/>
          <p:nvPr/>
        </p:nvSpPr>
        <p:spPr bwMode="auto">
          <a:xfrm>
            <a:off x="7324725" y="1052513"/>
            <a:ext cx="1512888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4.0 Å</a:t>
            </a:r>
          </a:p>
        </p:txBody>
      </p:sp>
      <p:sp>
        <p:nvSpPr>
          <p:cNvPr id="39" name="角丸四角形 38"/>
          <p:cNvSpPr/>
          <p:nvPr/>
        </p:nvSpPr>
        <p:spPr bwMode="auto">
          <a:xfrm>
            <a:off x="866775" y="3757613"/>
            <a:ext cx="1512888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3.5 Å</a:t>
            </a:r>
          </a:p>
        </p:txBody>
      </p:sp>
      <p:sp>
        <p:nvSpPr>
          <p:cNvPr id="40" name="角丸四角形 39"/>
          <p:cNvSpPr/>
          <p:nvPr/>
        </p:nvSpPr>
        <p:spPr bwMode="auto">
          <a:xfrm>
            <a:off x="4100513" y="3757613"/>
            <a:ext cx="1512887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3.0 Å</a:t>
            </a:r>
          </a:p>
        </p:txBody>
      </p:sp>
      <p:sp>
        <p:nvSpPr>
          <p:cNvPr id="41" name="角丸四角形 40"/>
          <p:cNvSpPr/>
          <p:nvPr/>
        </p:nvSpPr>
        <p:spPr bwMode="auto">
          <a:xfrm>
            <a:off x="7324725" y="3757613"/>
            <a:ext cx="1512888" cy="304800"/>
          </a:xfrm>
          <a:prstGeom prst="roundRect">
            <a:avLst>
              <a:gd name="adj" fmla="val 29964"/>
            </a:avLst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tIns="0" bIns="0" anchor="ctr" anchorCtr="1"/>
          <a:lstStyle/>
          <a:p>
            <a:pPr>
              <a:defRPr/>
            </a:pPr>
            <a:r>
              <a:rPr lang="en-US" altLang="ja-JP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en-US" altLang="ja-JP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tip</a:t>
            </a:r>
            <a:r>
              <a: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= 2.5 Å</a:t>
            </a:r>
          </a:p>
        </p:txBody>
      </p:sp>
      <p:grpSp>
        <p:nvGrpSpPr>
          <p:cNvPr id="246800" name="グループ化 34"/>
          <p:cNvGrpSpPr>
            <a:grpSpLocks/>
          </p:cNvGrpSpPr>
          <p:nvPr/>
        </p:nvGrpSpPr>
        <p:grpSpPr bwMode="auto">
          <a:xfrm>
            <a:off x="2720975" y="2751138"/>
            <a:ext cx="522288" cy="533400"/>
            <a:chOff x="2649691" y="2380236"/>
            <a:chExt cx="522710" cy="533653"/>
          </a:xfrm>
        </p:grpSpPr>
        <p:sp>
          <p:nvSpPr>
            <p:cNvPr id="246803" name="Oval 39"/>
            <p:cNvSpPr>
              <a:spLocks noChangeArrowheads="1"/>
            </p:cNvSpPr>
            <p:nvPr/>
          </p:nvSpPr>
          <p:spPr bwMode="auto">
            <a:xfrm>
              <a:off x="2649691" y="2418913"/>
              <a:ext cx="199644" cy="199644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6804" name="Text Box 40"/>
            <p:cNvSpPr txBox="1">
              <a:spLocks noChangeArrowheads="1"/>
            </p:cNvSpPr>
            <p:nvPr/>
          </p:nvSpPr>
          <p:spPr bwMode="auto">
            <a:xfrm>
              <a:off x="2833847" y="2380236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200">
                  <a:solidFill>
                    <a:srgbClr val="FFFF99"/>
                  </a:solidFill>
                  <a:latin typeface="Arial" panose="020B0604020202020204" pitchFamily="34" charset="0"/>
                </a:rPr>
                <a:t>Br</a:t>
              </a:r>
            </a:p>
          </p:txBody>
        </p:sp>
        <p:sp>
          <p:nvSpPr>
            <p:cNvPr id="246805" name="Oval 41"/>
            <p:cNvSpPr>
              <a:spLocks noChangeArrowheads="1"/>
            </p:cNvSpPr>
            <p:nvPr/>
          </p:nvSpPr>
          <p:spPr bwMode="auto">
            <a:xfrm>
              <a:off x="2649691" y="2675567"/>
              <a:ext cx="199644" cy="199644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6806" name="Text Box 42"/>
            <p:cNvSpPr txBox="1">
              <a:spLocks noChangeArrowheads="1"/>
            </p:cNvSpPr>
            <p:nvPr/>
          </p:nvSpPr>
          <p:spPr bwMode="auto">
            <a:xfrm>
              <a:off x="2833847" y="2636890"/>
              <a:ext cx="2952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200">
                  <a:solidFill>
                    <a:srgbClr val="FFFF99"/>
                  </a:solidFill>
                  <a:latin typeface="Arial" panose="020B0604020202020204" pitchFamily="34" charset="0"/>
                </a:rPr>
                <a:t>C</a:t>
              </a:r>
            </a:p>
          </p:txBody>
        </p:sp>
      </p:grpSp>
      <p:pic>
        <p:nvPicPr>
          <p:cNvPr id="246801" name="図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5" t="19379" r="20876" b="10651"/>
          <a:stretch>
            <a:fillRect/>
          </a:stretch>
        </p:blipFill>
        <p:spPr bwMode="auto">
          <a:xfrm>
            <a:off x="685800" y="1414463"/>
            <a:ext cx="1976438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802" name="Rectangle 18"/>
          <p:cNvSpPr>
            <a:spLocks noChangeArrowheads="1"/>
          </p:cNvSpPr>
          <p:nvPr/>
        </p:nvSpPr>
        <p:spPr bwMode="auto">
          <a:xfrm>
            <a:off x="98425" y="6410325"/>
            <a:ext cx="4741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電流の単位 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nA. 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明るいほど電流の絶対値が大きい。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sz="2000" dirty="0" smtClean="0"/>
              <a:t>【DFTB】 </a:t>
            </a:r>
            <a:r>
              <a:rPr lang="ja-JP" altLang="en-US" sz="2000" dirty="0" smtClean="0"/>
              <a:t>グラファイト上の</a:t>
            </a:r>
            <a:r>
              <a:rPr lang="en-US" altLang="ja-JP" sz="2000" dirty="0" smtClean="0"/>
              <a:t>C</a:t>
            </a:r>
            <a:r>
              <a:rPr lang="en-US" altLang="ja-JP" sz="2000" baseline="-25000" dirty="0" smtClean="0"/>
              <a:t>6</a:t>
            </a:r>
            <a:r>
              <a:rPr lang="en-US" altLang="ja-JP" sz="2000" dirty="0" smtClean="0"/>
              <a:t>Br</a:t>
            </a:r>
            <a:r>
              <a:rPr lang="en-US" altLang="ja-JP" sz="2000" baseline="-25000" dirty="0" smtClean="0"/>
              <a:t>6</a:t>
            </a:r>
            <a:r>
              <a:rPr lang="ja-JP" altLang="en-US" sz="2000" dirty="0" smtClean="0"/>
              <a:t>モノレイヤーの</a:t>
            </a:r>
            <a:r>
              <a:rPr lang="en-US" altLang="ja-JP" sz="2000" dirty="0" smtClean="0"/>
              <a:t>constant current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47811" name="Rectangle 18"/>
          <p:cNvSpPr>
            <a:spLocks noChangeArrowheads="1"/>
          </p:cNvSpPr>
          <p:nvPr/>
        </p:nvSpPr>
        <p:spPr bwMode="auto">
          <a:xfrm>
            <a:off x="98425" y="547688"/>
            <a:ext cx="8404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r>
              <a:rPr lang="en-US" altLang="ja-JP" baseline="-25000">
                <a:solidFill>
                  <a:srgbClr val="000000"/>
                </a:solidFill>
                <a:latin typeface="Arial" panose="020B0604020202020204" pitchFamily="34" charset="0"/>
              </a:rPr>
              <a:t>tip</a:t>
            </a:r>
            <a:r>
              <a:rPr lang="en-US" altLang="ja-JP">
                <a:solidFill>
                  <a:srgbClr val="000000"/>
                </a:solidFill>
                <a:latin typeface="Arial" panose="020B0604020202020204" pitchFamily="34" charset="0"/>
              </a:rPr>
              <a:t> = -2.5 V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のとき、 電流値をいくつか選んで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constant current STM</a:t>
            </a:r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像を計算した。</a:t>
            </a:r>
            <a:endParaRPr lang="en-US" altLang="ja-JP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7812" name="Rectangle 18"/>
          <p:cNvSpPr>
            <a:spLocks noChangeArrowheads="1"/>
          </p:cNvSpPr>
          <p:nvPr/>
        </p:nvSpPr>
        <p:spPr bwMode="auto">
          <a:xfrm>
            <a:off x="5786438" y="4054475"/>
            <a:ext cx="39957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2000">
                <a:solidFill>
                  <a:schemeClr val="tx1"/>
                </a:solidFill>
                <a:latin typeface="Arial" panose="020B0604020202020204" pitchFamily="34" charset="0"/>
              </a:rPr>
              <a:t>小さな電流値を選んだ場合は分子の形状が現れた。</a:t>
            </a:r>
            <a:endParaRPr lang="en-US" altLang="ja-JP" sz="20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ja-JP" altLang="en-US" sz="2000">
                <a:solidFill>
                  <a:schemeClr val="tx1"/>
                </a:solidFill>
                <a:latin typeface="Arial" panose="020B0604020202020204" pitchFamily="34" charset="0"/>
              </a:rPr>
              <a:t>電流値を大きく選ぶと</a:t>
            </a:r>
            <a:r>
              <a:rPr lang="en-US" altLang="ja-JP" sz="2000">
                <a:solidFill>
                  <a:schemeClr val="tx1"/>
                </a:solidFill>
                <a:latin typeface="Arial" panose="020B0604020202020204" pitchFamily="34" charset="0"/>
              </a:rPr>
              <a:t>C</a:t>
            </a:r>
            <a:r>
              <a:rPr lang="ja-JP" altLang="en-US" sz="2000">
                <a:solidFill>
                  <a:schemeClr val="tx1"/>
                </a:solidFill>
                <a:latin typeface="Arial" panose="020B0604020202020204" pitchFamily="34" charset="0"/>
              </a:rPr>
              <a:t>原子の環が強調された。</a:t>
            </a:r>
          </a:p>
        </p:txBody>
      </p:sp>
      <p:grpSp>
        <p:nvGrpSpPr>
          <p:cNvPr id="247813" name="グループ化 12"/>
          <p:cNvGrpSpPr>
            <a:grpSpLocks/>
          </p:cNvGrpSpPr>
          <p:nvPr/>
        </p:nvGrpSpPr>
        <p:grpSpPr bwMode="auto">
          <a:xfrm>
            <a:off x="3346450" y="1090613"/>
            <a:ext cx="3189288" cy="2490787"/>
            <a:chOff x="3346146" y="1091056"/>
            <a:chExt cx="3189030" cy="2490779"/>
          </a:xfrm>
        </p:grpSpPr>
        <p:pic>
          <p:nvPicPr>
            <p:cNvPr id="247832" name="図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6146" y="1293437"/>
              <a:ext cx="3189030" cy="2288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角丸四角形 25"/>
            <p:cNvSpPr/>
            <p:nvPr/>
          </p:nvSpPr>
          <p:spPr bwMode="auto">
            <a:xfrm>
              <a:off x="4035065" y="1091056"/>
              <a:ext cx="1830240" cy="304799"/>
            </a:xfrm>
            <a:prstGeom prst="roundRect">
              <a:avLst>
                <a:gd name="adj" fmla="val 29964"/>
              </a:avLst>
            </a:prstGeom>
            <a:solidFill>
              <a:srgbClr val="9900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tIns="0" bIns="0" anchor="ctr" anchorCtr="1"/>
            <a:lstStyle/>
            <a:p>
              <a:pPr>
                <a:defRPr/>
              </a:pPr>
              <a:r>
                <a:rPr lang="en-US" altLang="ja-JP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I = -0.50 </a:t>
              </a:r>
              <a:r>
                <a:rPr lang="en-US" altLang="ja-JP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nA</a:t>
              </a:r>
              <a:endPara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47814" name="グループ化 11"/>
          <p:cNvGrpSpPr>
            <a:grpSpLocks/>
          </p:cNvGrpSpPr>
          <p:nvPr/>
        </p:nvGrpSpPr>
        <p:grpSpPr bwMode="auto">
          <a:xfrm>
            <a:off x="6592888" y="1090613"/>
            <a:ext cx="3189287" cy="2490787"/>
            <a:chOff x="6592536" y="1091056"/>
            <a:chExt cx="3189030" cy="2490779"/>
          </a:xfrm>
        </p:grpSpPr>
        <p:pic>
          <p:nvPicPr>
            <p:cNvPr id="247830" name="図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2536" y="1293437"/>
              <a:ext cx="3189030" cy="2288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角丸四角形 30"/>
            <p:cNvSpPr/>
            <p:nvPr/>
          </p:nvSpPr>
          <p:spPr bwMode="auto">
            <a:xfrm>
              <a:off x="7275106" y="1091056"/>
              <a:ext cx="1830240" cy="304799"/>
            </a:xfrm>
            <a:prstGeom prst="roundRect">
              <a:avLst>
                <a:gd name="adj" fmla="val 29964"/>
              </a:avLst>
            </a:prstGeom>
            <a:solidFill>
              <a:srgbClr val="9900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tIns="0" bIns="0" anchor="ctr" anchorCtr="1"/>
            <a:lstStyle/>
            <a:p>
              <a:pPr>
                <a:defRPr/>
              </a:pPr>
              <a:r>
                <a:rPr lang="en-US" altLang="ja-JP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I = -2.00 </a:t>
              </a:r>
              <a:r>
                <a:rPr lang="en-US" altLang="ja-JP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nA</a:t>
              </a:r>
              <a:endPara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47815" name="グループ化 10"/>
          <p:cNvGrpSpPr>
            <a:grpSpLocks/>
          </p:cNvGrpSpPr>
          <p:nvPr/>
        </p:nvGrpSpPr>
        <p:grpSpPr bwMode="auto">
          <a:xfrm>
            <a:off x="98425" y="1090613"/>
            <a:ext cx="3189288" cy="2490787"/>
            <a:chOff x="98387" y="1091056"/>
            <a:chExt cx="3189030" cy="2490779"/>
          </a:xfrm>
        </p:grpSpPr>
        <p:pic>
          <p:nvPicPr>
            <p:cNvPr id="247822" name="図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87" y="1293437"/>
              <a:ext cx="3189030" cy="2288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角丸四角形 24"/>
            <p:cNvSpPr/>
            <p:nvPr/>
          </p:nvSpPr>
          <p:spPr bwMode="auto">
            <a:xfrm>
              <a:off x="707938" y="1091056"/>
              <a:ext cx="1830240" cy="304799"/>
            </a:xfrm>
            <a:prstGeom prst="roundRect">
              <a:avLst>
                <a:gd name="adj" fmla="val 29964"/>
              </a:avLst>
            </a:prstGeom>
            <a:solidFill>
              <a:srgbClr val="9900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tIns="0" bIns="0" anchor="ctr" anchorCtr="1"/>
            <a:lstStyle/>
            <a:p>
              <a:pPr>
                <a:defRPr/>
              </a:pPr>
              <a:r>
                <a:rPr lang="en-US" altLang="ja-JP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I = -0.15 </a:t>
              </a:r>
              <a:r>
                <a:rPr lang="en-US" altLang="ja-JP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</a:rPr>
                <a:t>nA</a:t>
              </a:r>
              <a:endParaRPr lang="en-US" altLang="ja-JP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47824" name="図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01" t="19360" r="20927" b="9921"/>
            <a:stretch>
              <a:fillRect/>
            </a:stretch>
          </p:blipFill>
          <p:spPr bwMode="auto">
            <a:xfrm>
              <a:off x="838439" y="1619402"/>
              <a:ext cx="1690623" cy="1714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7825" name="グループ化 32"/>
            <p:cNvGrpSpPr>
              <a:grpSpLocks/>
            </p:cNvGrpSpPr>
            <p:nvPr/>
          </p:nvGrpSpPr>
          <p:grpSpPr bwMode="auto">
            <a:xfrm>
              <a:off x="2746338" y="2896810"/>
              <a:ext cx="522710" cy="533653"/>
              <a:chOff x="2649691" y="2380236"/>
              <a:chExt cx="522710" cy="533653"/>
            </a:xfrm>
          </p:grpSpPr>
          <p:sp>
            <p:nvSpPr>
              <p:cNvPr id="247826" name="Oval 39"/>
              <p:cNvSpPr>
                <a:spLocks noChangeArrowheads="1"/>
              </p:cNvSpPr>
              <p:nvPr/>
            </p:nvSpPr>
            <p:spPr bwMode="auto">
              <a:xfrm>
                <a:off x="2649691" y="2418913"/>
                <a:ext cx="199644" cy="199644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/>
                <a:endParaRPr lang="ja-JP" altLang="en-US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7827" name="Text Box 40"/>
              <p:cNvSpPr txBox="1">
                <a:spLocks noChangeArrowheads="1"/>
              </p:cNvSpPr>
              <p:nvPr/>
            </p:nvSpPr>
            <p:spPr bwMode="auto">
              <a:xfrm>
                <a:off x="2833847" y="2380236"/>
                <a:ext cx="33855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>
                    <a:solidFill>
                      <a:srgbClr val="FFFF99"/>
                    </a:solidFill>
                    <a:latin typeface="Arial" panose="020B0604020202020204" pitchFamily="34" charset="0"/>
                  </a:rPr>
                  <a:t>Br</a:t>
                </a:r>
              </a:p>
            </p:txBody>
          </p:sp>
          <p:sp>
            <p:nvSpPr>
              <p:cNvPr id="247828" name="Oval 41"/>
              <p:cNvSpPr>
                <a:spLocks noChangeArrowheads="1"/>
              </p:cNvSpPr>
              <p:nvPr/>
            </p:nvSpPr>
            <p:spPr bwMode="auto">
              <a:xfrm>
                <a:off x="2649691" y="2675567"/>
                <a:ext cx="199644" cy="1996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/>
                <a:endParaRPr lang="ja-JP" altLang="en-US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7829" name="Text Box 42"/>
              <p:cNvSpPr txBox="1">
                <a:spLocks noChangeArrowheads="1"/>
              </p:cNvSpPr>
              <p:nvPr/>
            </p:nvSpPr>
            <p:spPr bwMode="auto">
              <a:xfrm>
                <a:off x="2833847" y="2636890"/>
                <a:ext cx="2952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rgbClr val="FFFFFF"/>
                    </a:solidFill>
                    <a:latin typeface="Calibri" panose="020F050202020403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>
                    <a:solidFill>
                      <a:srgbClr val="FFFF99"/>
                    </a:solidFill>
                    <a:latin typeface="Arial" panose="020B0604020202020204" pitchFamily="34" charset="0"/>
                  </a:rPr>
                  <a:t>C</a:t>
                </a:r>
              </a:p>
            </p:txBody>
          </p:sp>
        </p:grpSp>
      </p:grpSp>
      <p:grpSp>
        <p:nvGrpSpPr>
          <p:cNvPr id="247816" name="グループ化 26"/>
          <p:cNvGrpSpPr>
            <a:grpSpLocks/>
          </p:cNvGrpSpPr>
          <p:nvPr/>
        </p:nvGrpSpPr>
        <p:grpSpPr bwMode="auto">
          <a:xfrm>
            <a:off x="71438" y="3716338"/>
            <a:ext cx="5457825" cy="3057525"/>
            <a:chOff x="0" y="3827728"/>
            <a:chExt cx="5457070" cy="3057260"/>
          </a:xfrm>
        </p:grpSpPr>
        <p:sp>
          <p:nvSpPr>
            <p:cNvPr id="247817" name="角丸四角形 27"/>
            <p:cNvSpPr>
              <a:spLocks noChangeArrowheads="1"/>
            </p:cNvSpPr>
            <p:nvPr/>
          </p:nvSpPr>
          <p:spPr bwMode="auto">
            <a:xfrm>
              <a:off x="0" y="3827728"/>
              <a:ext cx="5457070" cy="3057260"/>
            </a:xfrm>
            <a:prstGeom prst="roundRect">
              <a:avLst>
                <a:gd name="adj" fmla="val 10972"/>
              </a:avLst>
            </a:prstGeom>
            <a:solidFill>
              <a:srgbClr val="FFCCCC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7818" name="Rectangle 18"/>
            <p:cNvSpPr>
              <a:spLocks noChangeArrowheads="1"/>
            </p:cNvSpPr>
            <p:nvPr/>
          </p:nvSpPr>
          <p:spPr bwMode="auto">
            <a:xfrm>
              <a:off x="182228" y="3891638"/>
              <a:ext cx="16743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>
                  <a:solidFill>
                    <a:schemeClr val="tx1"/>
                  </a:solidFill>
                  <a:latin typeface="Arial" panose="020B0604020202020204" pitchFamily="34" charset="0"/>
                </a:rPr>
                <a:t>cf. Experiment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47819" name="図 4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0181" y="3953831"/>
              <a:ext cx="2155159" cy="223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7820" name="正方形/長方形 44"/>
            <p:cNvSpPr>
              <a:spLocks noChangeArrowheads="1"/>
            </p:cNvSpPr>
            <p:nvPr/>
          </p:nvSpPr>
          <p:spPr bwMode="auto">
            <a:xfrm>
              <a:off x="115092" y="6550223"/>
              <a:ext cx="52699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r>
                <a:rPr lang="en-US" altLang="ja-JP" sz="1400">
                  <a:solidFill>
                    <a:schemeClr val="tx1"/>
                  </a:solidFill>
                  <a:latin typeface="Arial" panose="020B0604020202020204" pitchFamily="34" charset="0"/>
                </a:rPr>
                <a:t>R. Strohmaier et al., Surface Science 318, L1181-L1185 (1994).</a:t>
              </a:r>
              <a:r>
                <a:rPr lang="ja-JP" altLang="en-US" sz="1400">
                  <a:solidFill>
                    <a:schemeClr val="tx1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247821" name="Rectangle 18"/>
            <p:cNvSpPr>
              <a:spLocks noChangeArrowheads="1"/>
            </p:cNvSpPr>
            <p:nvPr/>
          </p:nvSpPr>
          <p:spPr bwMode="auto">
            <a:xfrm>
              <a:off x="115092" y="6178628"/>
              <a:ext cx="46913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50 Å x 50 Å, V</a:t>
              </a:r>
              <a:r>
                <a:rPr lang="en-US" altLang="ja-JP" sz="1600" baseline="-2500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r>
                <a:rPr lang="en-US" altLang="ja-JP" sz="1600">
                  <a:solidFill>
                    <a:schemeClr val="tx1"/>
                  </a:solidFill>
                  <a:latin typeface="Arial" panose="020B0604020202020204" pitchFamily="34" charset="0"/>
                </a:rPr>
                <a:t> = -1.8 V, I = 1.8 nA</a:t>
              </a:r>
              <a:r>
                <a:rPr lang="ja-JP" altLang="en-US" sz="1600">
                  <a:solidFill>
                    <a:schemeClr val="tx1"/>
                  </a:solidFill>
                  <a:latin typeface="Arial" panose="020B0604020202020204" pitchFamily="34" charset="0"/>
                </a:rPr>
                <a:t>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14814</TotalTime>
  <Words>565</Words>
  <Application>Microsoft Office PowerPoint</Application>
  <PresentationFormat>A4 210 x 297 mm</PresentationFormat>
  <Paragraphs>88</Paragraphs>
  <Slides>5</Slides>
  <Notes>5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5</vt:i4>
      </vt:variant>
    </vt:vector>
  </HeadingPairs>
  <TitlesOfParts>
    <vt:vector size="7" baseType="lpstr">
      <vt:lpstr>デザインの設定</vt:lpstr>
      <vt:lpstr>1_標準デザイン</vt:lpstr>
      <vt:lpstr>【DFTB】 グラファイト上のC6Br6モノレイヤーのSTMシミュレーション</vt:lpstr>
      <vt:lpstr>【DFTB】 グラファイト上のC6Br6モノレイヤーのconstant height STMシミュレーション</vt:lpstr>
      <vt:lpstr>【DFTB】 グラファイト上のC6Br6モノレイヤーのconstant current STMシミュレーション</vt:lpstr>
      <vt:lpstr>【DFTB】 グラファイト上のC6Br6モノレイヤーのconstant height STMシミュレーション</vt:lpstr>
      <vt:lpstr>【DFTB】 グラファイト上のC6Br6モノレイヤーのconstant current 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1026</cp:revision>
  <dcterms:created xsi:type="dcterms:W3CDTF">2014-03-31T02:49:52Z</dcterms:created>
  <dcterms:modified xsi:type="dcterms:W3CDTF">2016-09-05T01:44:09Z</dcterms:modified>
</cp:coreProperties>
</file>