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979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DFTB_ConstHeightSTM_Organic_003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240644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796F7A8-81D2-421B-8FA2-DB209AE9CD29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4502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 </a:t>
            </a:r>
            <a:r>
              <a:rPr lang="ja-JP" altLang="en-US" dirty="0" smtClean="0"/>
              <a:t>銅フタロシアニンのトンネル電流像シミュレート</a:t>
            </a:r>
          </a:p>
        </p:txBody>
      </p:sp>
      <p:pic>
        <p:nvPicPr>
          <p:cNvPr id="239619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9"/>
          <a:stretch>
            <a:fillRect/>
          </a:stretch>
        </p:blipFill>
        <p:spPr bwMode="auto">
          <a:xfrm>
            <a:off x="920750" y="587375"/>
            <a:ext cx="2519363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20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461963"/>
            <a:ext cx="1919287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14"/>
          <p:cNvSpPr txBox="1">
            <a:spLocks noChangeArrowheads="1"/>
          </p:cNvSpPr>
          <p:nvPr/>
        </p:nvSpPr>
        <p:spPr bwMode="auto">
          <a:xfrm>
            <a:off x="3654425" y="609600"/>
            <a:ext cx="3743325" cy="157003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latin typeface="+mn-lt"/>
              </a:rPr>
              <a:t>探針</a:t>
            </a:r>
            <a:r>
              <a:rPr lang="en-US" altLang="ja-JP" sz="1600" dirty="0">
                <a:latin typeface="+mn-lt"/>
              </a:rPr>
              <a:t>: </a:t>
            </a:r>
            <a:r>
              <a:rPr lang="en-US" altLang="ja-JP" sz="1600" dirty="0" smtClean="0">
                <a:latin typeface="+mn-lt"/>
              </a:rPr>
              <a:t>Cu</a:t>
            </a:r>
            <a:r>
              <a:rPr lang="en-US" altLang="ja-JP" sz="1600" baseline="-25000" dirty="0" smtClean="0">
                <a:latin typeface="+mn-lt"/>
              </a:rPr>
              <a:t>10</a:t>
            </a:r>
            <a:endParaRPr lang="en-US" altLang="ja-JP" sz="1600" baseline="-25000" dirty="0"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latin typeface="+mn-lt"/>
              </a:rPr>
              <a:t>試料</a:t>
            </a:r>
            <a:r>
              <a:rPr lang="en-US" altLang="ja-JP" sz="1600" dirty="0" smtClean="0">
                <a:latin typeface="+mn-lt"/>
              </a:rPr>
              <a:t>: Cu </a:t>
            </a:r>
            <a:r>
              <a:rPr lang="en-US" altLang="ja-JP" sz="1600" dirty="0" err="1" smtClean="0">
                <a:latin typeface="+mn-lt"/>
              </a:rPr>
              <a:t>Phthalocyanine</a:t>
            </a:r>
            <a:r>
              <a:rPr lang="en-US" altLang="ja-JP" sz="1600" dirty="0" smtClean="0">
                <a:latin typeface="+mn-lt"/>
              </a:rPr>
              <a:t>, C</a:t>
            </a:r>
            <a:r>
              <a:rPr lang="en-US" altLang="ja-JP" sz="1600" baseline="-25000" dirty="0" smtClean="0">
                <a:latin typeface="+mn-lt"/>
              </a:rPr>
              <a:t>32</a:t>
            </a:r>
            <a:r>
              <a:rPr lang="en-US" altLang="ja-JP" sz="1600" dirty="0" smtClean="0">
                <a:latin typeface="+mn-lt"/>
              </a:rPr>
              <a:t>H</a:t>
            </a:r>
            <a:r>
              <a:rPr lang="en-US" altLang="ja-JP" sz="1600" baseline="-25000" dirty="0" smtClean="0">
                <a:latin typeface="+mn-lt"/>
              </a:rPr>
              <a:t>16</a:t>
            </a:r>
            <a:r>
              <a:rPr lang="en-US" altLang="ja-JP" sz="1600" dirty="0" smtClean="0">
                <a:latin typeface="+mn-lt"/>
              </a:rPr>
              <a:t>CuN</a:t>
            </a:r>
            <a:r>
              <a:rPr lang="en-US" altLang="ja-JP" sz="1600" baseline="-25000" dirty="0" smtClean="0">
                <a:latin typeface="+mn-lt"/>
              </a:rPr>
              <a:t>8</a:t>
            </a:r>
            <a:r>
              <a:rPr lang="en-US" altLang="ja-JP" sz="1600" dirty="0" smtClean="0">
                <a:latin typeface="+mn-lt"/>
              </a:rPr>
              <a:t>. </a:t>
            </a:r>
          </a:p>
          <a:p>
            <a:pPr eaLnBrk="1" hangingPunct="1">
              <a:defRPr/>
            </a:pPr>
            <a:r>
              <a:rPr lang="ja-JP" altLang="en-US" sz="1600" dirty="0">
                <a:latin typeface="+mn-lt"/>
              </a:rPr>
              <a:t>　</a:t>
            </a:r>
            <a:r>
              <a:rPr lang="ja-JP" altLang="en-US" sz="1600" dirty="0" smtClean="0">
                <a:latin typeface="+mn-lt"/>
              </a:rPr>
              <a:t>　　　基板は無視</a:t>
            </a:r>
            <a:endParaRPr lang="en-US" altLang="ja-JP" sz="1600" dirty="0" smtClean="0"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latin typeface="+mn-lt"/>
              </a:rPr>
              <a:t>手法</a:t>
            </a:r>
            <a:r>
              <a:rPr lang="en-US" altLang="ja-JP" sz="1600" dirty="0">
                <a:latin typeface="+mn-lt"/>
              </a:rPr>
              <a:t>: </a:t>
            </a:r>
            <a:r>
              <a:rPr lang="ja-JP" altLang="en-US" sz="1600" dirty="0">
                <a:latin typeface="+mn-lt"/>
              </a:rPr>
              <a:t>高さ一定</a:t>
            </a:r>
            <a:r>
              <a:rPr lang="en-US" altLang="ja-JP" sz="1600" dirty="0">
                <a:latin typeface="+mn-lt"/>
              </a:rPr>
              <a:t>STM</a:t>
            </a:r>
          </a:p>
          <a:p>
            <a:pPr eaLnBrk="1" hangingPunct="1">
              <a:defRPr/>
            </a:pPr>
            <a:r>
              <a:rPr lang="ja-JP" altLang="en-US" sz="1600" dirty="0">
                <a:latin typeface="+mn-lt"/>
              </a:rPr>
              <a:t>探針高さ</a:t>
            </a:r>
            <a:r>
              <a:rPr lang="en-US" altLang="ja-JP" sz="1600" dirty="0">
                <a:latin typeface="+mn-lt"/>
              </a:rPr>
              <a:t>: 2.8 Å</a:t>
            </a:r>
          </a:p>
          <a:p>
            <a:pPr eaLnBrk="1" hangingPunct="1">
              <a:defRPr/>
            </a:pPr>
            <a:r>
              <a:rPr lang="ja-JP" altLang="en-US" sz="1600" dirty="0" smtClean="0">
                <a:latin typeface="+mn-lt"/>
              </a:rPr>
              <a:t>探</a:t>
            </a:r>
            <a:r>
              <a:rPr lang="ja-JP" altLang="en-US" sz="1600" dirty="0">
                <a:latin typeface="+mn-lt"/>
              </a:rPr>
              <a:t>針バイアス</a:t>
            </a:r>
            <a:r>
              <a:rPr lang="en-US" altLang="ja-JP" sz="1600" dirty="0">
                <a:latin typeface="+mn-lt"/>
              </a:rPr>
              <a:t>: </a:t>
            </a:r>
            <a:r>
              <a:rPr lang="en-US" altLang="ja-JP" sz="1600" dirty="0" smtClean="0">
                <a:latin typeface="+mn-lt"/>
              </a:rPr>
              <a:t>+6.0 V</a:t>
            </a:r>
          </a:p>
        </p:txBody>
      </p:sp>
      <p:grpSp>
        <p:nvGrpSpPr>
          <p:cNvPr id="239622" name="グループ化 31"/>
          <p:cNvGrpSpPr>
            <a:grpSpLocks/>
          </p:cNvGrpSpPr>
          <p:nvPr/>
        </p:nvGrpSpPr>
        <p:grpSpPr bwMode="auto">
          <a:xfrm>
            <a:off x="5024438" y="2349500"/>
            <a:ext cx="4635500" cy="4281488"/>
            <a:chOff x="5089525" y="2348851"/>
            <a:chExt cx="4635659" cy="4282137"/>
          </a:xfrm>
        </p:grpSpPr>
        <p:sp>
          <p:nvSpPr>
            <p:cNvPr id="239631" name="角丸四角形 10"/>
            <p:cNvSpPr>
              <a:spLocks noChangeArrowheads="1"/>
            </p:cNvSpPr>
            <p:nvPr/>
          </p:nvSpPr>
          <p:spPr bwMode="auto">
            <a:xfrm>
              <a:off x="5089525" y="2348851"/>
              <a:ext cx="4635659" cy="4282137"/>
            </a:xfrm>
            <a:prstGeom prst="roundRect">
              <a:avLst>
                <a:gd name="adj" fmla="val 8028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9632" name="Rectangle 18"/>
            <p:cNvSpPr>
              <a:spLocks noChangeArrowheads="1"/>
            </p:cNvSpPr>
            <p:nvPr/>
          </p:nvSpPr>
          <p:spPr bwMode="auto">
            <a:xfrm>
              <a:off x="5370781" y="2381786"/>
              <a:ext cx="17322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9633" name="Rectangle 18"/>
            <p:cNvSpPr>
              <a:spLocks noChangeArrowheads="1"/>
            </p:cNvSpPr>
            <p:nvPr/>
          </p:nvSpPr>
          <p:spPr bwMode="auto">
            <a:xfrm>
              <a:off x="5404583" y="5911516"/>
              <a:ext cx="41495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52 Å x 52 Å, V</a:t>
              </a:r>
              <a:r>
                <a:rPr lang="en-US" altLang="ja-JP" sz="16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 = -0.029 V, I = 0.15 nA.</a:t>
              </a:r>
              <a:endParaRPr lang="ja-JP" altLang="en-US" sz="16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9634" name="Rectangle 18"/>
            <p:cNvSpPr>
              <a:spLocks noChangeArrowheads="1"/>
            </p:cNvSpPr>
            <p:nvPr/>
          </p:nvSpPr>
          <p:spPr bwMode="auto">
            <a:xfrm>
              <a:off x="5521585" y="2793710"/>
              <a:ext cx="410457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探針： 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Pt/Ir</a:t>
              </a:r>
            </a:p>
            <a:p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試料： </a:t>
              </a:r>
              <a:r>
                <a:rPr lang="en-US" altLang="ja-JP">
                  <a:solidFill>
                    <a:srgbClr val="FF0000"/>
                  </a:solidFill>
                  <a:latin typeface="Arial" panose="020B0604020202020204" pitchFamily="34" charset="0"/>
                </a:rPr>
                <a:t>Iron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 phthalocyanine on </a:t>
              </a:r>
              <a:r>
                <a:rPr lang="en-US" altLang="ja-JP">
                  <a:solidFill>
                    <a:srgbClr val="FF0000"/>
                  </a:solidFill>
                  <a:latin typeface="Arial" panose="020B0604020202020204" pitchFamily="34" charset="0"/>
                </a:rPr>
                <a:t>Ag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 (110)</a:t>
              </a:r>
            </a:p>
            <a:p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手法： 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constant current STM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9635" name="正方形/長方形 8"/>
            <p:cNvSpPr>
              <a:spLocks noChangeArrowheads="1"/>
            </p:cNvSpPr>
            <p:nvPr/>
          </p:nvSpPr>
          <p:spPr bwMode="auto">
            <a:xfrm>
              <a:off x="5391074" y="6353989"/>
              <a:ext cx="40325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F. Sedona et al., Nature Materials 11, 970–977 (2012)</a:t>
              </a:r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.</a:t>
              </a:r>
              <a:endParaRPr lang="ja-JP" altLang="en-US" sz="12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39636" name="図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373" y="3891584"/>
              <a:ext cx="1848175" cy="1841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9637" name="図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7097" y="3904282"/>
              <a:ext cx="1848176" cy="1828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9623" name="角丸四角形 27"/>
          <p:cNvSpPr>
            <a:spLocks noChangeArrowheads="1"/>
          </p:cNvSpPr>
          <p:nvPr/>
        </p:nvSpPr>
        <p:spPr bwMode="auto">
          <a:xfrm>
            <a:off x="306388" y="2349500"/>
            <a:ext cx="4359275" cy="4281488"/>
          </a:xfrm>
          <a:prstGeom prst="roundRect">
            <a:avLst>
              <a:gd name="adj" fmla="val 1048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39624" name="図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4625975"/>
            <a:ext cx="26416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9625" name="グループ化 21"/>
          <p:cNvGrpSpPr>
            <a:grpSpLocks/>
          </p:cNvGrpSpPr>
          <p:nvPr/>
        </p:nvGrpSpPr>
        <p:grpSpPr bwMode="auto">
          <a:xfrm>
            <a:off x="1663700" y="2719388"/>
            <a:ext cx="2641600" cy="1822450"/>
            <a:chOff x="124434" y="4437140"/>
            <a:chExt cx="3119271" cy="2153058"/>
          </a:xfrm>
        </p:grpSpPr>
        <p:pic>
          <p:nvPicPr>
            <p:cNvPr id="239629" name="図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34" y="4437140"/>
              <a:ext cx="3119271" cy="215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9630" name="ひし形 19"/>
            <p:cNvSpPr>
              <a:spLocks noChangeArrowheads="1"/>
            </p:cNvSpPr>
            <p:nvPr/>
          </p:nvSpPr>
          <p:spPr bwMode="auto">
            <a:xfrm rot="-4395802">
              <a:off x="1978734" y="4851640"/>
              <a:ext cx="687546" cy="1390650"/>
            </a:xfrm>
            <a:prstGeom prst="diamond">
              <a:avLst/>
            </a:prstGeom>
            <a:noFill/>
            <a:ln w="9525" algn="ctr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39626" name="Rectangle 18"/>
          <p:cNvSpPr>
            <a:spLocks noChangeArrowheads="1"/>
          </p:cNvSpPr>
          <p:nvPr/>
        </p:nvSpPr>
        <p:spPr bwMode="auto">
          <a:xfrm>
            <a:off x="704850" y="2351088"/>
            <a:ext cx="3478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トンネル電流像のシミュレート結果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9627" name="Rectangle 18"/>
          <p:cNvSpPr>
            <a:spLocks noChangeArrowheads="1"/>
          </p:cNvSpPr>
          <p:nvPr/>
        </p:nvSpPr>
        <p:spPr bwMode="auto">
          <a:xfrm>
            <a:off x="415925" y="2781300"/>
            <a:ext cx="1111250" cy="3079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panose="020B0604020202020204" pitchFamily="34" charset="0"/>
              </a:rPr>
              <a:t>40 Å x 40 Å</a:t>
            </a:r>
          </a:p>
        </p:txBody>
      </p:sp>
      <p:sp>
        <p:nvSpPr>
          <p:cNvPr id="239628" name="Rectangle 18"/>
          <p:cNvSpPr>
            <a:spLocks noChangeArrowheads="1"/>
          </p:cNvSpPr>
          <p:nvPr/>
        </p:nvSpPr>
        <p:spPr bwMode="auto">
          <a:xfrm>
            <a:off x="415925" y="4721225"/>
            <a:ext cx="1111250" cy="3079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panose="020B0604020202020204" pitchFamily="34" charset="0"/>
              </a:rPr>
              <a:t>16 Å x 16 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93</Words>
  <Application>Microsoft Office PowerPoint</Application>
  <PresentationFormat>A4 210 x 297 mm</PresentationFormat>
  <Paragraphs>18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 銅フタロシアニンのトンネル電流像シミュレート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2016-08-31T02:31:15Z</dcterms:modified>
</cp:coreProperties>
</file>