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99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-12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1050" y="766763"/>
            <a:ext cx="5537200" cy="3833812"/>
          </a:xfrm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noFill/>
        </p:spPr>
        <p:txBody>
          <a:bodyPr/>
          <a:lstStyle/>
          <a:p>
            <a:r>
              <a:rPr kumimoji="1" lang="en-US" altLang="ja-JP" sz="9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DFTB_ConstHeightSTM_Inorganic_024a</a:t>
            </a:r>
          </a:p>
          <a:p>
            <a:r>
              <a:rPr kumimoji="1" lang="en-US" altLang="ja-JP" sz="9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DFTB_ConstHeightSTM_Inorganic_024b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  <a:p>
            <a:r>
              <a:rPr lang="en-US" altLang="ja-JP" smtClean="0"/>
              <a:t>http</a:t>
            </a:r>
            <a:r>
              <a:rPr lang="en-US" altLang="ja-JP" dirty="0" smtClean="0"/>
              <a:t>://tdl.libra.titech.ac.jp/hkshi/en/recordID/dissertation.bib/TT00006729?caller=xc-search</a:t>
            </a:r>
          </a:p>
        </p:txBody>
      </p:sp>
    </p:spTree>
    <p:extLst>
      <p:ext uri="{BB962C8B-B14F-4D97-AF65-F5344CB8AC3E}">
        <p14:creationId xmlns:p14="http://schemas.microsoft.com/office/powerpoint/2010/main" val="427704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/>
          <p:cNvSpPr txBox="1">
            <a:spLocks noChangeArrowheads="1"/>
          </p:cNvSpPr>
          <p:nvPr/>
        </p:nvSpPr>
        <p:spPr bwMode="auto">
          <a:xfrm>
            <a:off x="193675" y="6173788"/>
            <a:ext cx="5100638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[1]: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古橋 隆寿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Ag/Si(111)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表面の原子分解能バリアハイトイメージング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, http://topics.libra.titech.ac.jp/en/recordID/catalog.bib/TT00006729</a:t>
            </a:r>
          </a:p>
        </p:txBody>
      </p:sp>
      <p:sp>
        <p:nvSpPr>
          <p:cNvPr id="231427" name="Text Box 3"/>
          <p:cNvSpPr txBox="1">
            <a:spLocks noChangeArrowheads="1"/>
          </p:cNvSpPr>
          <p:nvPr/>
        </p:nvSpPr>
        <p:spPr bwMode="auto">
          <a:xfrm>
            <a:off x="654050" y="738188"/>
            <a:ext cx="9209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Si(111)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√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3×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√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3-Ag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像は、正バイアスか負バイアスかで明るく観察されるサイトが変わる。</a:t>
            </a:r>
          </a:p>
        </p:txBody>
      </p:sp>
      <p:grpSp>
        <p:nvGrpSpPr>
          <p:cNvPr id="231428" name="Group 4"/>
          <p:cNvGrpSpPr>
            <a:grpSpLocks/>
          </p:cNvGrpSpPr>
          <p:nvPr/>
        </p:nvGrpSpPr>
        <p:grpSpPr bwMode="auto">
          <a:xfrm>
            <a:off x="508000" y="1412875"/>
            <a:ext cx="1609725" cy="1863725"/>
            <a:chOff x="295" y="709"/>
            <a:chExt cx="936" cy="1174"/>
          </a:xfrm>
        </p:grpSpPr>
        <p:sp>
          <p:nvSpPr>
            <p:cNvPr id="231451" name="Text Box 5"/>
            <p:cNvSpPr txBox="1">
              <a:spLocks noChangeArrowheads="1"/>
            </p:cNvSpPr>
            <p:nvPr/>
          </p:nvSpPr>
          <p:spPr bwMode="auto">
            <a:xfrm>
              <a:off x="295" y="1710"/>
              <a:ext cx="8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探針（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Si</a:t>
              </a:r>
              <a:r>
                <a:rPr lang="en-US" altLang="ja-JP" sz="1200" baseline="-25000">
                  <a:solidFill>
                    <a:schemeClr val="tx1"/>
                  </a:solidFill>
                  <a:latin typeface="Arial" panose="020B0604020202020204" pitchFamily="34" charset="0"/>
                </a:rPr>
                <a:t>4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ja-JP" sz="1200" baseline="-25000">
                  <a:solidFill>
                    <a:schemeClr val="tx1"/>
                  </a:solidFill>
                  <a:latin typeface="Arial" panose="020B0604020202020204" pitchFamily="34" charset="0"/>
                </a:rPr>
                <a:t>9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）と試料</a:t>
              </a:r>
            </a:p>
          </p:txBody>
        </p:sp>
        <p:pic>
          <p:nvPicPr>
            <p:cNvPr id="231452" name="Picture 6" descr="P1_tip-sampl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709"/>
              <a:ext cx="936" cy="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1429" name="Text Box 7"/>
          <p:cNvSpPr txBox="1">
            <a:spLocks noChangeArrowheads="1"/>
          </p:cNvSpPr>
          <p:nvPr/>
        </p:nvSpPr>
        <p:spPr bwMode="auto">
          <a:xfrm>
            <a:off x="2613025" y="3667125"/>
            <a:ext cx="3084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探針の電圧が正の時の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</a:p>
        </p:txBody>
      </p:sp>
      <p:grpSp>
        <p:nvGrpSpPr>
          <p:cNvPr id="231430" name="Group 8"/>
          <p:cNvGrpSpPr>
            <a:grpSpLocks/>
          </p:cNvGrpSpPr>
          <p:nvPr/>
        </p:nvGrpSpPr>
        <p:grpSpPr bwMode="auto">
          <a:xfrm>
            <a:off x="2709863" y="4070350"/>
            <a:ext cx="2341562" cy="1785938"/>
            <a:chOff x="423" y="154"/>
            <a:chExt cx="181" cy="134"/>
          </a:xfrm>
        </p:grpSpPr>
        <p:pic>
          <p:nvPicPr>
            <p:cNvPr id="231449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3257">
              <a:off x="447" y="154"/>
              <a:ext cx="126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31450" name="Text Box 10"/>
            <p:cNvSpPr txBox="1">
              <a:spLocks noChangeArrowheads="1"/>
            </p:cNvSpPr>
            <p:nvPr/>
          </p:nvSpPr>
          <p:spPr bwMode="auto">
            <a:xfrm>
              <a:off x="423" y="254"/>
              <a:ext cx="181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文献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[1]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での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STM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像</a:t>
              </a:r>
              <a:b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(filled state)</a:t>
              </a:r>
            </a:p>
          </p:txBody>
        </p:sp>
      </p:grpSp>
      <p:sp>
        <p:nvSpPr>
          <p:cNvPr id="231431" name="Text Box 11"/>
          <p:cNvSpPr txBox="1">
            <a:spLocks noChangeArrowheads="1"/>
          </p:cNvSpPr>
          <p:nvPr/>
        </p:nvSpPr>
        <p:spPr bwMode="auto">
          <a:xfrm>
            <a:off x="5186363" y="3116263"/>
            <a:ext cx="357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探針電圧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:-0.1[V], 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‐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試料間距離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:3.0[Å]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</a:p>
          <a:p>
            <a:pPr eaLnBrk="1" hangingPunct="1"/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シミュレーション結果</a:t>
            </a:r>
            <a:endParaRPr lang="en-US" altLang="ja-JP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231432" name="Group 12"/>
          <p:cNvGrpSpPr>
            <a:grpSpLocks/>
          </p:cNvGrpSpPr>
          <p:nvPr/>
        </p:nvGrpSpPr>
        <p:grpSpPr bwMode="auto">
          <a:xfrm>
            <a:off x="2925763" y="1555750"/>
            <a:ext cx="2260600" cy="1858963"/>
            <a:chOff x="409" y="391"/>
            <a:chExt cx="181" cy="145"/>
          </a:xfrm>
        </p:grpSpPr>
        <p:pic>
          <p:nvPicPr>
            <p:cNvPr id="231447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0476">
              <a:off x="431" y="391"/>
              <a:ext cx="129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31448" name="Text Box 14"/>
            <p:cNvSpPr txBox="1">
              <a:spLocks noChangeArrowheads="1"/>
            </p:cNvSpPr>
            <p:nvPr/>
          </p:nvSpPr>
          <p:spPr bwMode="auto">
            <a:xfrm>
              <a:off x="409" y="500"/>
              <a:ext cx="181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文献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[1]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での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STM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像</a:t>
              </a:r>
              <a:b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(empty state)</a:t>
              </a:r>
            </a:p>
          </p:txBody>
        </p:sp>
      </p:grpSp>
      <p:sp useBgFill="1">
        <p:nvSpPr>
          <p:cNvPr id="231433" name="Text Box 15"/>
          <p:cNvSpPr txBox="1">
            <a:spLocks noChangeArrowheads="1"/>
          </p:cNvSpPr>
          <p:nvPr/>
        </p:nvSpPr>
        <p:spPr bwMode="auto">
          <a:xfrm>
            <a:off x="2768600" y="1125538"/>
            <a:ext cx="3086100" cy="3365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探針の電圧が負の時の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</a:p>
        </p:txBody>
      </p:sp>
      <p:sp>
        <p:nvSpPr>
          <p:cNvPr id="231434" name="Text Box 16"/>
          <p:cNvSpPr txBox="1">
            <a:spLocks noChangeArrowheads="1"/>
          </p:cNvSpPr>
          <p:nvPr/>
        </p:nvSpPr>
        <p:spPr bwMode="auto">
          <a:xfrm>
            <a:off x="8286750" y="1289050"/>
            <a:ext cx="16192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Ag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原子の３量体の成す三角形の中心が明るく観察されている。</a:t>
            </a:r>
          </a:p>
        </p:txBody>
      </p:sp>
      <p:pic>
        <p:nvPicPr>
          <p:cNvPr id="231435" name="Picture 17" descr="P1_empt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0" y="1412875"/>
            <a:ext cx="3030538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1436" name="Group 18"/>
          <p:cNvGrpSpPr>
            <a:grpSpLocks/>
          </p:cNvGrpSpPr>
          <p:nvPr/>
        </p:nvGrpSpPr>
        <p:grpSpPr bwMode="auto">
          <a:xfrm>
            <a:off x="5108575" y="4003675"/>
            <a:ext cx="3516313" cy="2182813"/>
            <a:chOff x="2562" y="2432"/>
            <a:chExt cx="2045" cy="1375"/>
          </a:xfrm>
        </p:grpSpPr>
        <p:sp>
          <p:nvSpPr>
            <p:cNvPr id="231445" name="Text Box 19"/>
            <p:cNvSpPr txBox="1">
              <a:spLocks noChangeArrowheads="1"/>
            </p:cNvSpPr>
            <p:nvPr/>
          </p:nvSpPr>
          <p:spPr bwMode="auto">
            <a:xfrm>
              <a:off x="2562" y="3519"/>
              <a:ext cx="20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探針電圧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:0.3[V], 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探針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‐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試料間距離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:2.0[Å]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での</a:t>
              </a:r>
            </a:p>
            <a:p>
              <a:pPr eaLnBrk="1" hangingPunct="1"/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シミュレーション結果</a:t>
              </a:r>
            </a:p>
          </p:txBody>
        </p:sp>
        <p:pic>
          <p:nvPicPr>
            <p:cNvPr id="231446" name="Picture 20" descr="P1_fill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2432"/>
              <a:ext cx="1679" cy="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1437" name="Rectangle 21"/>
          <p:cNvSpPr>
            <a:spLocks noGrp="1"/>
          </p:cNvSpPr>
          <p:nvPr>
            <p:ph type="title"/>
          </p:nvPr>
        </p:nvSpPr>
        <p:spPr>
          <a:xfrm>
            <a:off x="193675" y="128588"/>
            <a:ext cx="9518650" cy="563562"/>
          </a:xfrm>
          <a:noFill/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DFTB】Si</a:t>
            </a:r>
            <a:r>
              <a:rPr lang="en-US" altLang="ja-JP" dirty="0" smtClean="0"/>
              <a:t>(111)√3×√3-Ag</a:t>
            </a:r>
            <a:r>
              <a:rPr lang="ja-JP" altLang="en-US" dirty="0" smtClean="0"/>
              <a:t>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</a:p>
        </p:txBody>
      </p:sp>
      <p:grpSp>
        <p:nvGrpSpPr>
          <p:cNvPr id="231438" name="Group 22"/>
          <p:cNvGrpSpPr>
            <a:grpSpLocks noChangeAspect="1"/>
          </p:cNvGrpSpPr>
          <p:nvPr/>
        </p:nvGrpSpPr>
        <p:grpSpPr bwMode="auto">
          <a:xfrm>
            <a:off x="428625" y="3860800"/>
            <a:ext cx="1735138" cy="1573213"/>
            <a:chOff x="3238" y="1255"/>
            <a:chExt cx="1440" cy="1414"/>
          </a:xfrm>
        </p:grpSpPr>
        <p:pic>
          <p:nvPicPr>
            <p:cNvPr id="231443" name="Picture 23" descr="p1-model-Topview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" y="1255"/>
              <a:ext cx="1440" cy="1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1444" name="AutoShape 24"/>
            <p:cNvSpPr>
              <a:spLocks noChangeAspect="1" noChangeArrowheads="1"/>
            </p:cNvSpPr>
            <p:nvPr/>
          </p:nvSpPr>
          <p:spPr bwMode="auto">
            <a:xfrm>
              <a:off x="3485" y="1635"/>
              <a:ext cx="927" cy="537"/>
            </a:xfrm>
            <a:prstGeom prst="parallelogram">
              <a:avLst>
                <a:gd name="adj" fmla="val 56671"/>
              </a:avLst>
            </a:prstGeom>
            <a:noFill/>
            <a:ln w="19050">
              <a:solidFill>
                <a:srgbClr val="FF00FF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ja-JP" altLang="en-US"/>
            </a:p>
          </p:txBody>
        </p:sp>
      </p:grpSp>
      <p:sp>
        <p:nvSpPr>
          <p:cNvPr id="231439" name="AutoShape 25"/>
          <p:cNvSpPr>
            <a:spLocks noChangeArrowheads="1"/>
          </p:cNvSpPr>
          <p:nvPr/>
        </p:nvSpPr>
        <p:spPr bwMode="auto">
          <a:xfrm>
            <a:off x="5654675" y="1844675"/>
            <a:ext cx="2106613" cy="996950"/>
          </a:xfrm>
          <a:prstGeom prst="parallelogram">
            <a:avLst>
              <a:gd name="adj" fmla="val 69369"/>
            </a:avLst>
          </a:prstGeom>
          <a:noFill/>
          <a:ln w="19050">
            <a:solidFill>
              <a:srgbClr val="FF00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231440" name="AutoShape 26"/>
          <p:cNvSpPr>
            <a:spLocks noChangeArrowheads="1"/>
          </p:cNvSpPr>
          <p:nvPr/>
        </p:nvSpPr>
        <p:spPr bwMode="auto">
          <a:xfrm>
            <a:off x="5654675" y="4365625"/>
            <a:ext cx="1951038" cy="1049338"/>
          </a:xfrm>
          <a:prstGeom prst="parallelogram">
            <a:avLst>
              <a:gd name="adj" fmla="val 68536"/>
            </a:avLst>
          </a:prstGeom>
          <a:noFill/>
          <a:ln w="19050">
            <a:solidFill>
              <a:srgbClr val="FF00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231441" name="Text Box 27"/>
          <p:cNvSpPr txBox="1">
            <a:spLocks noChangeArrowheads="1"/>
          </p:cNvSpPr>
          <p:nvPr/>
        </p:nvSpPr>
        <p:spPr bwMode="auto">
          <a:xfrm>
            <a:off x="508000" y="5445125"/>
            <a:ext cx="116840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eaLnBrk="1" hangingPunct="1"/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ピンクの菱形が単位セル</a:t>
            </a:r>
          </a:p>
        </p:txBody>
      </p:sp>
      <p:sp>
        <p:nvSpPr>
          <p:cNvPr id="231442" name="Line 28"/>
          <p:cNvSpPr>
            <a:spLocks noChangeShapeType="1"/>
          </p:cNvSpPr>
          <p:nvPr/>
        </p:nvSpPr>
        <p:spPr bwMode="auto">
          <a:xfrm>
            <a:off x="2457450" y="1268413"/>
            <a:ext cx="0" cy="4968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14407</TotalTime>
  <Words>158</Words>
  <Application>Microsoft Office PowerPoint</Application>
  <PresentationFormat>A4 210 x 297 mm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【DFTB】Si(111)√3×√3-AgのSTM像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1018</cp:revision>
  <dcterms:created xsi:type="dcterms:W3CDTF">2014-03-31T02:49:52Z</dcterms:created>
  <dcterms:modified xsi:type="dcterms:W3CDTF">2016-09-05T03:02:04Z</dcterms:modified>
</cp:coreProperties>
</file>