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7"/>
  </p:notesMasterIdLst>
  <p:handoutMasterIdLst>
    <p:handoutMasterId r:id="rId8"/>
  </p:handoutMasterIdLst>
  <p:sldIdLst>
    <p:sldId id="1259" r:id="rId4"/>
    <p:sldId id="1260" r:id="rId5"/>
    <p:sldId id="1261" r:id="rId6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0000"/>
    <a:srgbClr val="FF6699"/>
    <a:srgbClr val="008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72" autoAdjust="0"/>
    <p:restoredTop sz="86471" autoAdjust="0"/>
  </p:normalViewPr>
  <p:slideViewPr>
    <p:cSldViewPr>
      <p:cViewPr varScale="1">
        <p:scale>
          <a:sx n="82" d="100"/>
          <a:sy n="82" d="100"/>
        </p:scale>
        <p:origin x="-1194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430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5335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dirty="0" smtClean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308CC-CDE8-4813-9396-59A53405B45B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40800568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DFTB_ConstHeightSTM_Inorganic_033a</a:t>
            </a:r>
            <a:r>
              <a:rPr lang="en-US" altLang="ja-JP" dirty="0" smtClean="0"/>
              <a:t> 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2A2294-EB08-47FD-A434-49C06D54B1E1}" type="slidenum">
              <a:rPr lang="en-US" altLang="ja-JP" smtClean="0"/>
              <a:pPr>
                <a:defRPr/>
              </a:pPr>
              <a:t>2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7338591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DFTB_ConstHeightSTM_Inorganic_033b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2A2294-EB08-47FD-A434-49C06D54B1E1}" type="slidenum">
              <a:rPr lang="en-US" altLang="ja-JP" smtClean="0"/>
              <a:pPr>
                <a:defRPr/>
              </a:pPr>
              <a:t>3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946816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xmlns="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png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1.png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3" name="Picture 3" descr="C:\Users\Hiroo Azuma\Documents\spm\打ち合わせ資料・ドキュメント\東レリサーチセンター_営業試料_30March2016\東レリサーチセンター_計算課題_11July2016\ZrO2_ok\capture_立方晶_110_d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04" y="1772816"/>
            <a:ext cx="5257779" cy="2940000"/>
          </a:xfrm>
          <a:prstGeom prst="rect">
            <a:avLst/>
          </a:prstGeom>
          <a:noFill/>
        </p:spPr>
      </p:pic>
      <p:sp>
        <p:nvSpPr>
          <p:cNvPr id="4" name="テキスト ボックス 3"/>
          <p:cNvSpPr txBox="1"/>
          <p:nvPr/>
        </p:nvSpPr>
        <p:spPr>
          <a:xfrm>
            <a:off x="350488" y="188641"/>
            <a:ext cx="987771" cy="46166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ja-JP" sz="2400" dirty="0" smtClean="0"/>
              <a:t>DFTB</a:t>
            </a:r>
            <a:endParaRPr kumimoji="1" lang="ja-JP" altLang="en-US" sz="24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442611" y="188640"/>
            <a:ext cx="7722857" cy="40011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sz="2000" dirty="0" smtClean="0"/>
              <a:t>               </a:t>
            </a:r>
            <a:r>
              <a:rPr lang="en-US" altLang="ja-JP" sz="2000" dirty="0" smtClean="0"/>
              <a:t>(</a:t>
            </a:r>
            <a:r>
              <a:rPr lang="ja-JP" altLang="en-US" sz="2000" dirty="0" smtClean="0"/>
              <a:t>ジルコニア　自動車の排ガス触媒として用いられる</a:t>
            </a:r>
            <a:r>
              <a:rPr lang="en-US" altLang="ja-JP" sz="2000" dirty="0" smtClean="0">
                <a:solidFill>
                  <a:schemeClr val="tx1"/>
                </a:solidFill>
              </a:rPr>
              <a:t>)</a:t>
            </a:r>
            <a:endParaRPr lang="ja-JP" altLang="en-US" sz="2000" dirty="0">
              <a:solidFill>
                <a:schemeClr val="tx1"/>
              </a:solidFill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50488" y="764704"/>
            <a:ext cx="4446494" cy="92333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水素終端されたシリコン探針を</a:t>
            </a:r>
            <a:r>
              <a:rPr lang="ja-JP" altLang="en-US" dirty="0" smtClean="0"/>
              <a:t>使用</a:t>
            </a:r>
            <a:endParaRPr lang="en-US" altLang="ja-JP" dirty="0" smtClean="0"/>
          </a:p>
          <a:p>
            <a:r>
              <a:rPr lang="ja-JP" altLang="en-US" dirty="0" smtClean="0"/>
              <a:t>立方晶</a:t>
            </a:r>
            <a:r>
              <a:rPr lang="en-US" altLang="ja-JP" dirty="0" smtClean="0"/>
              <a:t>(</a:t>
            </a:r>
            <a:r>
              <a:rPr lang="ja-JP" altLang="en-US" dirty="0" smtClean="0"/>
              <a:t>空間群番号：</a:t>
            </a:r>
            <a:r>
              <a:rPr lang="en-US" altLang="ja-JP" dirty="0" smtClean="0"/>
              <a:t>225)[</a:t>
            </a:r>
            <a:r>
              <a:rPr lang="ja-JP" altLang="en-US" dirty="0" smtClean="0"/>
              <a:t>高温の場合</a:t>
            </a:r>
            <a:r>
              <a:rPr lang="en-US" altLang="ja-JP" dirty="0" smtClean="0"/>
              <a:t>]</a:t>
            </a:r>
          </a:p>
          <a:p>
            <a:r>
              <a:rPr lang="en-US" altLang="ja-JP" dirty="0" smtClean="0"/>
              <a:t>(110)</a:t>
            </a:r>
            <a:r>
              <a:rPr lang="ja-JP" altLang="en-US" dirty="0" smtClean="0"/>
              <a:t>面</a:t>
            </a:r>
            <a:endParaRPr lang="en-US" altLang="ja-JP" dirty="0" smtClean="0"/>
          </a:p>
        </p:txBody>
      </p:sp>
      <p:graphicFrame>
        <p:nvGraphicFramePr>
          <p:cNvPr id="8" name="オブジェクト 7"/>
          <p:cNvGraphicFramePr>
            <a:graphicFrameLocks noChangeAspect="1"/>
          </p:cNvGraphicFramePr>
          <p:nvPr/>
        </p:nvGraphicFramePr>
        <p:xfrm>
          <a:off x="1562672" y="201489"/>
          <a:ext cx="768747" cy="431800"/>
        </p:xfrm>
        <a:graphic>
          <a:graphicData uri="http://schemas.openxmlformats.org/presentationml/2006/ole">
            <p:oleObj spid="_x0000_s552970" name="数式" r:id="rId5" imgW="355292" imgH="215713" progId="Equation.3">
              <p:embed/>
            </p:oleObj>
          </a:graphicData>
        </a:graphic>
      </p:graphicFrame>
      <p:cxnSp>
        <p:nvCxnSpPr>
          <p:cNvPr id="14" name="直線矢印コネクタ 13"/>
          <p:cNvCxnSpPr/>
          <p:nvPr/>
        </p:nvCxnSpPr>
        <p:spPr>
          <a:xfrm>
            <a:off x="1130575" y="2132856"/>
            <a:ext cx="468052" cy="216024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矢印コネクタ 17"/>
          <p:cNvCxnSpPr/>
          <p:nvPr/>
        </p:nvCxnSpPr>
        <p:spPr>
          <a:xfrm>
            <a:off x="1286593" y="2636912"/>
            <a:ext cx="546061" cy="216024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20"/>
          <p:cNvSpPr txBox="1"/>
          <p:nvPr/>
        </p:nvSpPr>
        <p:spPr>
          <a:xfrm>
            <a:off x="740532" y="1916832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err="1" smtClean="0">
                <a:solidFill>
                  <a:srgbClr val="FFFF00"/>
                </a:solidFill>
              </a:rPr>
              <a:t>Zr</a:t>
            </a:r>
            <a:endParaRPr kumimoji="1" lang="ja-JP" altLang="en-US" sz="2000" dirty="0">
              <a:solidFill>
                <a:srgbClr val="FFFF00"/>
              </a:solidFill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896549" y="2420888"/>
            <a:ext cx="3545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FFFF00"/>
                </a:solidFill>
              </a:rPr>
              <a:t>O</a:t>
            </a:r>
            <a:endParaRPr kumimoji="1" lang="ja-JP" altLang="en-US" sz="2000" dirty="0">
              <a:solidFill>
                <a:srgbClr val="FFFF00"/>
              </a:solidFill>
            </a:endParaRPr>
          </a:p>
        </p:txBody>
      </p:sp>
      <p:pic>
        <p:nvPicPr>
          <p:cNvPr id="2" name="Picture 3" descr="C:\Users\Hiroo Azuma\Documents\spm\打ち合わせ資料・ドキュメント\東レリサーチセンター_営業試料_30March2016\東レリサーチセンター_計算課題_11July2016\ZrO2_ok\ZrO2_立方晶_110_d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87026" y="3861048"/>
            <a:ext cx="4526786" cy="28352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896562" y="620699"/>
            <a:ext cx="5379678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 smtClean="0"/>
              <a:t>STM</a:t>
            </a:r>
            <a:r>
              <a:rPr kumimoji="1" lang="ja-JP" altLang="en-US" dirty="0" smtClean="0"/>
              <a:t>画像</a:t>
            </a:r>
            <a:r>
              <a:rPr kumimoji="1" lang="en-US" altLang="ja-JP" dirty="0" smtClean="0"/>
              <a:t>:</a:t>
            </a:r>
            <a:r>
              <a:rPr kumimoji="1" lang="ja-JP" altLang="en-US" dirty="0" smtClean="0"/>
              <a:t> 印加電圧</a:t>
            </a:r>
            <a:r>
              <a:rPr lang="en-US" altLang="ja-JP" dirty="0" smtClean="0"/>
              <a:t>1</a:t>
            </a:r>
            <a:r>
              <a:rPr kumimoji="1" lang="en-US" altLang="ja-JP" dirty="0" smtClean="0"/>
              <a:t>V, </a:t>
            </a:r>
            <a:r>
              <a:rPr kumimoji="1" lang="ja-JP" altLang="en-US" dirty="0" smtClean="0"/>
              <a:t>探針と試料の最短距離</a:t>
            </a:r>
            <a:r>
              <a:rPr lang="en-US" altLang="ja-JP" dirty="0" smtClean="0"/>
              <a:t>2.7</a:t>
            </a:r>
            <a:r>
              <a:rPr kumimoji="1" lang="en-US" altLang="ja-JP" dirty="0" smtClean="0"/>
              <a:t>Å</a:t>
            </a:r>
          </a:p>
          <a:p>
            <a:r>
              <a:rPr lang="ja-JP" altLang="en-US" dirty="0" smtClean="0"/>
              <a:t>最大電流　　　　　　　　</a:t>
            </a:r>
            <a:r>
              <a:rPr lang="en-US" altLang="ja-JP" dirty="0" err="1" smtClean="0"/>
              <a:t>nA</a:t>
            </a:r>
            <a:r>
              <a:rPr lang="ja-JP" altLang="en-US" dirty="0" err="1" smtClean="0"/>
              <a:t>、</a:t>
            </a:r>
            <a:r>
              <a:rPr lang="ja-JP" altLang="en-US" dirty="0" smtClean="0"/>
              <a:t>最小電流　　　　　　　  </a:t>
            </a:r>
            <a:r>
              <a:rPr lang="en-US" altLang="ja-JP" dirty="0" err="1" smtClean="0"/>
              <a:t>nA</a:t>
            </a:r>
            <a:endParaRPr kumimoji="1" lang="ja-JP" altLang="en-US" dirty="0"/>
          </a:p>
        </p:txBody>
      </p:sp>
      <p:graphicFrame>
        <p:nvGraphicFramePr>
          <p:cNvPr id="3" name="オブジェクト 2"/>
          <p:cNvGraphicFramePr>
            <a:graphicFrameLocks noChangeAspect="1"/>
          </p:cNvGraphicFramePr>
          <p:nvPr/>
        </p:nvGraphicFramePr>
        <p:xfrm>
          <a:off x="1928580" y="908650"/>
          <a:ext cx="1234810" cy="363537"/>
        </p:xfrm>
        <a:graphic>
          <a:graphicData uri="http://schemas.openxmlformats.org/presentationml/2006/ole">
            <p:oleObj spid="_x0000_s554004" name="数式" r:id="rId4" imgW="622030" imgH="203112" progId="Equation.3">
              <p:embed/>
            </p:oleObj>
          </a:graphicData>
        </a:graphic>
      </p:graphicFrame>
      <p:graphicFrame>
        <p:nvGraphicFramePr>
          <p:cNvPr id="4" name="Object 6"/>
          <p:cNvGraphicFramePr>
            <a:graphicFrameLocks noChangeAspect="1"/>
          </p:cNvGraphicFramePr>
          <p:nvPr/>
        </p:nvGraphicFramePr>
        <p:xfrm>
          <a:off x="4520940" y="908650"/>
          <a:ext cx="1157420" cy="363538"/>
        </p:xfrm>
        <a:graphic>
          <a:graphicData uri="http://schemas.openxmlformats.org/presentationml/2006/ole">
            <p:oleObj spid="_x0000_s554005" name="数式" r:id="rId5" imgW="596641" imgH="203112" progId="Equation.3">
              <p:embed/>
            </p:oleObj>
          </a:graphicData>
        </a:graphic>
      </p:graphicFrame>
      <p:pic>
        <p:nvPicPr>
          <p:cNvPr id="75780" name="Picture 4" descr="C:\Users\Hiroo Azuma\Documents\spm\打ち合わせ資料・ドキュメント\東レリサーチセンター_営業試料_30March2016\東レリサーチセンター_計算課題_11July2016\ZrO2_ok\current_立方晶_110_stm04_d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96550" y="1484785"/>
            <a:ext cx="6995239" cy="4262857"/>
          </a:xfrm>
          <a:prstGeom prst="rect">
            <a:avLst/>
          </a:prstGeom>
          <a:noFill/>
        </p:spPr>
      </p:pic>
      <p:pic>
        <p:nvPicPr>
          <p:cNvPr id="75781" name="Picture 5" descr="C:\Users\Hiroo Azuma\Documents\spm\打ち合わせ資料・ドキュメント\東レリサーチセンター_営業試料_30March2016\東レリサーチセンター_計算課題_11July2016\ZrO2_ok\current_立方晶_110_stm04_d2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73352" y="4005066"/>
            <a:ext cx="1238250" cy="1752600"/>
          </a:xfrm>
          <a:prstGeom prst="rect">
            <a:avLst/>
          </a:prstGeom>
          <a:noFill/>
        </p:spPr>
      </p:pic>
      <p:pic>
        <p:nvPicPr>
          <p:cNvPr id="6" name="Picture 4" descr="C:\Users\Hiroo Azuma\Documents\spm\打ち合わせ資料・ドキュメント\東レリサーチセンター_営業試料_30March2016\東レリサーチセンター_計算課題_11July2016\ZrO2_ok\原子配置図\立方晶\ZrO2_110_limited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988671" y="1844825"/>
            <a:ext cx="5380762" cy="3331429"/>
          </a:xfrm>
          <a:prstGeom prst="rect">
            <a:avLst/>
          </a:prstGeom>
          <a:noFill/>
        </p:spPr>
      </p:pic>
      <p:cxnSp>
        <p:nvCxnSpPr>
          <p:cNvPr id="9" name="直線矢印コネクタ 8"/>
          <p:cNvCxnSpPr/>
          <p:nvPr/>
        </p:nvCxnSpPr>
        <p:spPr>
          <a:xfrm>
            <a:off x="1676636" y="2276872"/>
            <a:ext cx="546061" cy="216024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/>
          <p:cNvSpPr txBox="1"/>
          <p:nvPr/>
        </p:nvSpPr>
        <p:spPr>
          <a:xfrm>
            <a:off x="428497" y="2132856"/>
            <a:ext cx="1124026" cy="400110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2000" dirty="0" smtClean="0">
                <a:solidFill>
                  <a:srgbClr val="FFFF00"/>
                </a:solidFill>
              </a:rPr>
              <a:t>手前の</a:t>
            </a:r>
            <a:r>
              <a:rPr kumimoji="1" lang="en-US" altLang="ja-JP" sz="2000" dirty="0" smtClean="0">
                <a:solidFill>
                  <a:srgbClr val="FFFF00"/>
                </a:solidFill>
              </a:rPr>
              <a:t>O</a:t>
            </a:r>
            <a:endParaRPr kumimoji="1" lang="ja-JP" altLang="en-US" sz="2000" dirty="0">
              <a:solidFill>
                <a:srgbClr val="FFFF00"/>
              </a:solidFill>
            </a:endParaRPr>
          </a:p>
        </p:txBody>
      </p:sp>
      <p:cxnSp>
        <p:nvCxnSpPr>
          <p:cNvPr id="15" name="直線矢印コネクタ 14"/>
          <p:cNvCxnSpPr/>
          <p:nvPr/>
        </p:nvCxnSpPr>
        <p:spPr>
          <a:xfrm flipH="1">
            <a:off x="2846766" y="1844824"/>
            <a:ext cx="546061" cy="576064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/>
          <p:cNvSpPr txBox="1"/>
          <p:nvPr/>
        </p:nvSpPr>
        <p:spPr>
          <a:xfrm>
            <a:off x="3470836" y="1484784"/>
            <a:ext cx="867545" cy="400110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2000" dirty="0" smtClean="0">
                <a:solidFill>
                  <a:srgbClr val="FFFF00"/>
                </a:solidFill>
              </a:rPr>
              <a:t>奥の</a:t>
            </a:r>
            <a:r>
              <a:rPr kumimoji="1" lang="en-US" altLang="ja-JP" sz="2000" dirty="0" smtClean="0">
                <a:solidFill>
                  <a:srgbClr val="FFFF00"/>
                </a:solidFill>
              </a:rPr>
              <a:t>O</a:t>
            </a:r>
            <a:endParaRPr kumimoji="1" lang="ja-JP" altLang="en-US" sz="2000" dirty="0">
              <a:solidFill>
                <a:srgbClr val="FFFF00"/>
              </a:solidFill>
            </a:endParaRPr>
          </a:p>
        </p:txBody>
      </p:sp>
      <p:cxnSp>
        <p:nvCxnSpPr>
          <p:cNvPr id="8" name="直線矢印コネクタ 7"/>
          <p:cNvCxnSpPr/>
          <p:nvPr/>
        </p:nvCxnSpPr>
        <p:spPr>
          <a:xfrm flipH="1">
            <a:off x="6591182" y="1916832"/>
            <a:ext cx="780087" cy="216024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テキスト ボックス 9"/>
          <p:cNvSpPr txBox="1"/>
          <p:nvPr/>
        </p:nvSpPr>
        <p:spPr>
          <a:xfrm>
            <a:off x="7839321" y="2420888"/>
            <a:ext cx="907621" cy="400110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2000" dirty="0" smtClean="0">
                <a:solidFill>
                  <a:srgbClr val="FFFF00"/>
                </a:solidFill>
              </a:rPr>
              <a:t>奥の</a:t>
            </a:r>
            <a:r>
              <a:rPr kumimoji="1" lang="en-US" altLang="ja-JP" sz="2000" dirty="0" err="1" smtClean="0">
                <a:solidFill>
                  <a:srgbClr val="FFFF00"/>
                </a:solidFill>
              </a:rPr>
              <a:t>Zr</a:t>
            </a:r>
            <a:endParaRPr kumimoji="1" lang="ja-JP" altLang="en-US" sz="2000" dirty="0">
              <a:solidFill>
                <a:srgbClr val="FFFF00"/>
              </a:solidFill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7371269" y="1628800"/>
            <a:ext cx="1164101" cy="400110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2000" dirty="0" smtClean="0">
                <a:solidFill>
                  <a:srgbClr val="FFFF00"/>
                </a:solidFill>
              </a:rPr>
              <a:t>手前の</a:t>
            </a:r>
            <a:r>
              <a:rPr kumimoji="1" lang="en-US" altLang="ja-JP" sz="2000" dirty="0" err="1" smtClean="0">
                <a:solidFill>
                  <a:srgbClr val="FFFF00"/>
                </a:solidFill>
              </a:rPr>
              <a:t>Zr</a:t>
            </a:r>
            <a:endParaRPr kumimoji="1" lang="ja-JP" altLang="en-US" sz="2000" dirty="0">
              <a:solidFill>
                <a:srgbClr val="FFFF00"/>
              </a:solidFill>
            </a:endParaRPr>
          </a:p>
        </p:txBody>
      </p:sp>
      <p:cxnSp>
        <p:nvCxnSpPr>
          <p:cNvPr id="14" name="直線矢印コネクタ 13"/>
          <p:cNvCxnSpPr/>
          <p:nvPr/>
        </p:nvCxnSpPr>
        <p:spPr>
          <a:xfrm flipH="1">
            <a:off x="6981225" y="2564904"/>
            <a:ext cx="780087" cy="216024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974570" y="764716"/>
            <a:ext cx="5763116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 smtClean="0"/>
              <a:t>STM</a:t>
            </a:r>
            <a:r>
              <a:rPr kumimoji="1" lang="ja-JP" altLang="en-US" dirty="0" smtClean="0"/>
              <a:t>画像</a:t>
            </a:r>
            <a:r>
              <a:rPr kumimoji="1" lang="en-US" altLang="ja-JP" dirty="0" smtClean="0"/>
              <a:t>:</a:t>
            </a:r>
            <a:r>
              <a:rPr kumimoji="1" lang="ja-JP" altLang="en-US" dirty="0" smtClean="0"/>
              <a:t> 印加電圧</a:t>
            </a:r>
            <a:r>
              <a:rPr kumimoji="1" lang="en-US" altLang="ja-JP" dirty="0" smtClean="0"/>
              <a:t>-</a:t>
            </a:r>
            <a:r>
              <a:rPr lang="en-US" altLang="ja-JP" dirty="0" smtClean="0"/>
              <a:t>1</a:t>
            </a:r>
            <a:r>
              <a:rPr kumimoji="1" lang="en-US" altLang="ja-JP" dirty="0" smtClean="0"/>
              <a:t>V, </a:t>
            </a:r>
            <a:r>
              <a:rPr kumimoji="1" lang="ja-JP" altLang="en-US" dirty="0" smtClean="0"/>
              <a:t>探針と試料の最短距離</a:t>
            </a:r>
            <a:r>
              <a:rPr lang="en-US" altLang="ja-JP" dirty="0" smtClean="0"/>
              <a:t>1.7</a:t>
            </a:r>
            <a:r>
              <a:rPr kumimoji="1" lang="en-US" altLang="ja-JP" dirty="0" smtClean="0"/>
              <a:t>Å</a:t>
            </a:r>
          </a:p>
          <a:p>
            <a:r>
              <a:rPr lang="ja-JP" altLang="en-US" dirty="0" smtClean="0"/>
              <a:t>最大電流　　　　　　　　    </a:t>
            </a:r>
            <a:r>
              <a:rPr lang="en-US" altLang="ja-JP" dirty="0" err="1" smtClean="0"/>
              <a:t>nA</a:t>
            </a:r>
            <a:r>
              <a:rPr lang="ja-JP" altLang="en-US" dirty="0" err="1" smtClean="0"/>
              <a:t>、</a:t>
            </a:r>
            <a:r>
              <a:rPr lang="ja-JP" altLang="en-US" dirty="0" smtClean="0"/>
              <a:t>最小電流　　　　　　　       </a:t>
            </a:r>
            <a:r>
              <a:rPr lang="en-US" altLang="ja-JP" dirty="0" err="1" smtClean="0"/>
              <a:t>nA</a:t>
            </a:r>
            <a:endParaRPr kumimoji="1" lang="ja-JP" altLang="en-US" dirty="0"/>
          </a:p>
        </p:txBody>
      </p:sp>
      <p:graphicFrame>
        <p:nvGraphicFramePr>
          <p:cNvPr id="3" name="オブジェクト 2"/>
          <p:cNvGraphicFramePr>
            <a:graphicFrameLocks noChangeAspect="1"/>
          </p:cNvGraphicFramePr>
          <p:nvPr/>
        </p:nvGraphicFramePr>
        <p:xfrm>
          <a:off x="2145826" y="1053408"/>
          <a:ext cx="1410229" cy="363537"/>
        </p:xfrm>
        <a:graphic>
          <a:graphicData uri="http://schemas.openxmlformats.org/presentationml/2006/ole">
            <p:oleObj spid="_x0000_s555028" name="数式" r:id="rId4" imgW="710891" imgH="203112" progId="Equation.3">
              <p:embed/>
            </p:oleObj>
          </a:graphicData>
        </a:graphic>
      </p:graphicFrame>
      <p:graphicFrame>
        <p:nvGraphicFramePr>
          <p:cNvPr id="4" name="Object 6"/>
          <p:cNvGraphicFramePr>
            <a:graphicFrameLocks noChangeAspect="1"/>
          </p:cNvGraphicFramePr>
          <p:nvPr/>
        </p:nvGraphicFramePr>
        <p:xfrm>
          <a:off x="5109502" y="1054100"/>
          <a:ext cx="1406790" cy="363538"/>
        </p:xfrm>
        <a:graphic>
          <a:graphicData uri="http://schemas.openxmlformats.org/presentationml/2006/ole">
            <p:oleObj spid="_x0000_s555029" name="数式" r:id="rId5" imgW="723586" imgH="203112" progId="Equation.3">
              <p:embed/>
            </p:oleObj>
          </a:graphicData>
        </a:graphic>
      </p:graphicFrame>
      <p:pic>
        <p:nvPicPr>
          <p:cNvPr id="76806" name="Picture 6" descr="C:\Users\Hiroo Azuma\Documents\spm\打ち合わせ資料・ドキュメント\東レリサーチセンター_営業試料_30March2016\東レリサーチセンター_計算課題_11July2016\ZrO2_ok\current_立方晶_110_stm11_d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74556" y="1556786"/>
            <a:ext cx="7081905" cy="4148572"/>
          </a:xfrm>
          <a:prstGeom prst="rect">
            <a:avLst/>
          </a:prstGeom>
          <a:noFill/>
        </p:spPr>
      </p:pic>
      <p:pic>
        <p:nvPicPr>
          <p:cNvPr id="76807" name="Picture 7" descr="C:\Users\Hiroo Azuma\Documents\spm\打ち合わせ資料・ドキュメント\東レリサーチセンター_営業試料_30March2016\東レリサーチセンター_計算課題_11July2016\ZrO2_ok\current_立方晶_110_stm11_d2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151355" y="4005064"/>
            <a:ext cx="1176338" cy="1695450"/>
          </a:xfrm>
          <a:prstGeom prst="rect">
            <a:avLst/>
          </a:prstGeom>
          <a:noFill/>
        </p:spPr>
      </p:pic>
      <p:pic>
        <p:nvPicPr>
          <p:cNvPr id="20" name="Picture 4" descr="C:\Users\Hiroo Azuma\Documents\spm\打ち合わせ資料・ドキュメント\東レリサーチセンター_営業試料_30March2016\東レリサーチセンター_計算課題_11July2016\ZrO2_ok\原子配置図\立方晶\ZrO2_110_limited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144688" y="1700809"/>
            <a:ext cx="5380762" cy="3331429"/>
          </a:xfrm>
          <a:prstGeom prst="rect">
            <a:avLst/>
          </a:prstGeom>
          <a:noFill/>
        </p:spPr>
      </p:pic>
      <p:cxnSp>
        <p:nvCxnSpPr>
          <p:cNvPr id="13" name="直線矢印コネクタ 12"/>
          <p:cNvCxnSpPr/>
          <p:nvPr/>
        </p:nvCxnSpPr>
        <p:spPr>
          <a:xfrm>
            <a:off x="1832653" y="2204864"/>
            <a:ext cx="546061" cy="144016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テキスト ボックス 14"/>
          <p:cNvSpPr txBox="1"/>
          <p:nvPr/>
        </p:nvSpPr>
        <p:spPr>
          <a:xfrm>
            <a:off x="584515" y="2060848"/>
            <a:ext cx="1124026" cy="400110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2000" dirty="0" smtClean="0">
                <a:solidFill>
                  <a:srgbClr val="FFFF00"/>
                </a:solidFill>
              </a:rPr>
              <a:t>手前の</a:t>
            </a:r>
            <a:r>
              <a:rPr kumimoji="1" lang="en-US" altLang="ja-JP" sz="2000" dirty="0" smtClean="0">
                <a:solidFill>
                  <a:srgbClr val="FFFF00"/>
                </a:solidFill>
              </a:rPr>
              <a:t>O</a:t>
            </a:r>
            <a:endParaRPr kumimoji="1" lang="ja-JP" altLang="en-US" sz="2000" dirty="0">
              <a:solidFill>
                <a:srgbClr val="FFFF00"/>
              </a:solidFill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3626853" y="1412776"/>
            <a:ext cx="867545" cy="400110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2000" dirty="0" smtClean="0">
                <a:solidFill>
                  <a:srgbClr val="FFFF00"/>
                </a:solidFill>
              </a:rPr>
              <a:t>奥の</a:t>
            </a:r>
            <a:r>
              <a:rPr kumimoji="1" lang="en-US" altLang="ja-JP" sz="2000" dirty="0" smtClean="0">
                <a:solidFill>
                  <a:srgbClr val="FFFF00"/>
                </a:solidFill>
              </a:rPr>
              <a:t>O</a:t>
            </a:r>
            <a:endParaRPr kumimoji="1" lang="ja-JP" altLang="en-US" sz="2000" dirty="0">
              <a:solidFill>
                <a:srgbClr val="FFFF00"/>
              </a:solidFill>
            </a:endParaRPr>
          </a:p>
        </p:txBody>
      </p:sp>
      <p:cxnSp>
        <p:nvCxnSpPr>
          <p:cNvPr id="18" name="直線矢印コネクタ 17"/>
          <p:cNvCxnSpPr/>
          <p:nvPr/>
        </p:nvCxnSpPr>
        <p:spPr>
          <a:xfrm flipH="1">
            <a:off x="3002783" y="1772816"/>
            <a:ext cx="546061" cy="576064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矢印コネクタ 11"/>
          <p:cNvCxnSpPr/>
          <p:nvPr/>
        </p:nvCxnSpPr>
        <p:spPr>
          <a:xfrm flipH="1">
            <a:off x="6747199" y="1844824"/>
            <a:ext cx="780087" cy="216024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13"/>
          <p:cNvSpPr txBox="1"/>
          <p:nvPr/>
        </p:nvSpPr>
        <p:spPr>
          <a:xfrm>
            <a:off x="7995339" y="2348880"/>
            <a:ext cx="907621" cy="400110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2000" dirty="0" smtClean="0">
                <a:solidFill>
                  <a:srgbClr val="FFFF00"/>
                </a:solidFill>
              </a:rPr>
              <a:t>奥の</a:t>
            </a:r>
            <a:r>
              <a:rPr kumimoji="1" lang="en-US" altLang="ja-JP" sz="2000" dirty="0" err="1" smtClean="0">
                <a:solidFill>
                  <a:srgbClr val="FFFF00"/>
                </a:solidFill>
              </a:rPr>
              <a:t>Zr</a:t>
            </a:r>
            <a:endParaRPr kumimoji="1" lang="ja-JP" altLang="en-US" sz="2000" dirty="0">
              <a:solidFill>
                <a:srgbClr val="FFFF00"/>
              </a:solidFill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7527287" y="1556792"/>
            <a:ext cx="1164101" cy="400110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2000" dirty="0" smtClean="0">
                <a:solidFill>
                  <a:srgbClr val="FFFF00"/>
                </a:solidFill>
              </a:rPr>
              <a:t>手前の</a:t>
            </a:r>
            <a:r>
              <a:rPr kumimoji="1" lang="en-US" altLang="ja-JP" sz="2000" dirty="0" err="1" smtClean="0">
                <a:solidFill>
                  <a:srgbClr val="FFFF00"/>
                </a:solidFill>
              </a:rPr>
              <a:t>Zr</a:t>
            </a:r>
            <a:endParaRPr kumimoji="1" lang="ja-JP" altLang="en-US" sz="2000" dirty="0">
              <a:solidFill>
                <a:srgbClr val="FFFF00"/>
              </a:solidFill>
            </a:endParaRPr>
          </a:p>
        </p:txBody>
      </p:sp>
      <p:cxnSp>
        <p:nvCxnSpPr>
          <p:cNvPr id="17" name="直線矢印コネクタ 16"/>
          <p:cNvCxnSpPr/>
          <p:nvPr/>
        </p:nvCxnSpPr>
        <p:spPr>
          <a:xfrm flipH="1">
            <a:off x="7215251" y="2492896"/>
            <a:ext cx="702078" cy="144016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15320</TotalTime>
  <Words>94</Words>
  <Application>Microsoft Office PowerPoint</Application>
  <PresentationFormat>A4 210 x 297 mm</PresentationFormat>
  <Paragraphs>24</Paragraphs>
  <Slides>3</Slides>
  <Notes>3</Notes>
  <HiddenSlides>0</HiddenSlides>
  <MMClips>0</MMClips>
  <ScaleCrop>false</ScaleCrop>
  <HeadingPairs>
    <vt:vector size="6" baseType="variant">
      <vt:variant>
        <vt:lpstr>テーマ</vt:lpstr>
      </vt:variant>
      <vt:variant>
        <vt:i4>3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7" baseType="lpstr">
      <vt:lpstr>標準デザイン</vt:lpstr>
      <vt:lpstr>デザインの設定</vt:lpstr>
      <vt:lpstr>1_標準デザイン</vt:lpstr>
      <vt:lpstr>数式</vt:lpstr>
      <vt:lpstr>スライド 1</vt:lpstr>
      <vt:lpstr>スライド 2</vt:lpstr>
      <vt:lpstr>スライド 3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1052</cp:revision>
  <dcterms:created xsi:type="dcterms:W3CDTF">2014-03-31T02:49:52Z</dcterms:created>
  <dcterms:modified xsi:type="dcterms:W3CDTF">2016-10-05T05:01:25Z</dcterms:modified>
</cp:coreProperties>
</file>